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1"/>
  </p:notesMasterIdLst>
  <p:sldIdLst>
    <p:sldId id="256" r:id="rId2"/>
    <p:sldId id="37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270" r:id="rId108"/>
    <p:sldId id="271" r:id="rId109"/>
    <p:sldId id="272" r:id="rId110"/>
    <p:sldId id="273" r:id="rId111"/>
    <p:sldId id="274" r:id="rId112"/>
    <p:sldId id="275" r:id="rId113"/>
    <p:sldId id="276" r:id="rId114"/>
    <p:sldId id="277" r:id="rId115"/>
    <p:sldId id="278" r:id="rId116"/>
    <p:sldId id="279" r:id="rId117"/>
    <p:sldId id="280" r:id="rId118"/>
    <p:sldId id="281" r:id="rId119"/>
    <p:sldId id="373" r:id="rId120"/>
  </p:sldIdLst>
  <p:sldSz cx="18288000" cy="10287000"/>
  <p:notesSz cx="6858000" cy="9144000"/>
  <p:embeddedFontLst>
    <p:embeddedFont>
      <p:font typeface="Calibri" panose="020F0502020204030204" pitchFamily="34" charset="0"/>
      <p:regular r:id="rId122"/>
      <p:bold r:id="rId123"/>
      <p:italic r:id="rId124"/>
      <p:boldItalic r:id="rId125"/>
    </p:embeddedFont>
    <p:embeddedFont>
      <p:font typeface="CS Gordon Serif" panose="020B0604020202020204" charset="0"/>
      <p:regular r:id="rId126"/>
    </p:embeddedFont>
    <p:embeddedFont>
      <p:font typeface="DejaVu Serif Bold" panose="020B0604020202020204" charset="0"/>
      <p:regular r:id="rId127"/>
    </p:embeddedFont>
    <p:embeddedFont>
      <p:font typeface="Montserrat" panose="00000500000000000000" pitchFamily="2" charset="0"/>
      <p:regular r:id="rId128"/>
      <p:bold r:id="rId129"/>
      <p:italic r:id="rId130"/>
      <p:boldItalic r:id="rId131"/>
    </p:embeddedFont>
    <p:embeddedFont>
      <p:font typeface="Montserrat Bold" panose="00000800000000000000" charset="0"/>
      <p:regular r:id="rId132"/>
      <p:bold r:id="rId133"/>
    </p:embeddedFont>
    <p:embeddedFont>
      <p:font typeface="Open Sans" panose="020B0606030504020204" pitchFamily="34" charset="0"/>
      <p:regular r:id="rId134"/>
      <p:bold r:id="rId135"/>
      <p:italic r:id="rId136"/>
      <p:boldItalic r:id="rId137"/>
    </p:embeddedFont>
    <p:embeddedFont>
      <p:font typeface="Open Sans Bold" panose="020B0806030504020204" charset="0"/>
      <p:regular r:id="rId138"/>
    </p:embeddedFont>
    <p:embeddedFont>
      <p:font typeface="Poppins" panose="00000500000000000000" pitchFamily="2" charset="0"/>
      <p:regular r:id="rId139"/>
      <p:bold r:id="rId140"/>
      <p:italic r:id="rId141"/>
      <p:boldItalic r:id="rId142"/>
    </p:embeddedFont>
    <p:embeddedFont>
      <p:font typeface="Poppins Bold" panose="00000800000000000000" charset="0"/>
      <p:regular r:id="rId1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67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285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9.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142"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143"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8A38F8-F3E3-43C2-A2A3-5FD4409C5EB7}" type="datetimeFigureOut">
              <a:rPr lang="en-US" smtClean="0"/>
              <a:t>3/9/2023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BEDD0-9CBB-49CA-A47D-01682217987D}" type="slidenum">
              <a:rPr lang="en-US" smtClean="0"/>
              <a:t>‹#›</a:t>
            </a:fld>
            <a:endParaRPr lang="en-US"/>
          </a:p>
        </p:txBody>
      </p:sp>
    </p:spTree>
    <p:extLst>
      <p:ext uri="{BB962C8B-B14F-4D97-AF65-F5344CB8AC3E}">
        <p14:creationId xmlns:p14="http://schemas.microsoft.com/office/powerpoint/2010/main" val="3388967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trường</a:t>
            </a:r>
            <a:r>
              <a:rPr lang="en-US" dirty="0"/>
              <a:t> </a:t>
            </a:r>
            <a:r>
              <a:rPr lang="en-US" dirty="0" err="1"/>
              <a:t>phái</a:t>
            </a:r>
            <a:r>
              <a:rPr lang="en-US" dirty="0"/>
              <a:t> </a:t>
            </a:r>
            <a:r>
              <a:rPr lang="en-US" dirty="0" err="1"/>
              <a:t>đầu</a:t>
            </a:r>
            <a:r>
              <a:rPr lang="en-US" dirty="0"/>
              <a:t> </a:t>
            </a:r>
            <a:r>
              <a:rPr lang="en-US" dirty="0" err="1"/>
              <a:t>tư</a:t>
            </a:r>
            <a:r>
              <a:rPr lang="en-US" dirty="0"/>
              <a:t> </a:t>
            </a:r>
            <a:r>
              <a:rPr lang="en-US" dirty="0" err="1"/>
              <a:t>tài</a:t>
            </a:r>
            <a:r>
              <a:rPr lang="en-US" dirty="0"/>
              <a:t> </a:t>
            </a:r>
            <a:r>
              <a:rPr lang="en-US" dirty="0" err="1"/>
              <a:t>chính</a:t>
            </a:r>
            <a:r>
              <a:rPr lang="en-US" dirty="0"/>
              <a:t>: FA (Fundamental Analysis) – TA, </a:t>
            </a:r>
            <a:r>
              <a:rPr lang="en-US" dirty="0" err="1"/>
              <a:t>ném</a:t>
            </a:r>
            <a:r>
              <a:rPr lang="en-US" dirty="0"/>
              <a:t> phi </a:t>
            </a:r>
            <a:r>
              <a:rPr lang="en-US" dirty="0" err="1"/>
              <a:t>tiêu</a:t>
            </a:r>
            <a:endParaRPr lang="en-US" dirty="0"/>
          </a:p>
        </p:txBody>
      </p:sp>
      <p:sp>
        <p:nvSpPr>
          <p:cNvPr id="4" name="Slide Number Placeholder 3"/>
          <p:cNvSpPr>
            <a:spLocks noGrp="1"/>
          </p:cNvSpPr>
          <p:nvPr>
            <p:ph type="sldNum" sz="quarter" idx="5"/>
          </p:nvPr>
        </p:nvSpPr>
        <p:spPr/>
        <p:txBody>
          <a:bodyPr/>
          <a:lstStyle/>
          <a:p>
            <a:fld id="{FF4BEDD0-9CBB-49CA-A47D-01682217987D}" type="slidenum">
              <a:rPr lang="en-US" smtClean="0"/>
              <a:t>4</a:t>
            </a:fld>
            <a:endParaRPr lang="en-US"/>
          </a:p>
        </p:txBody>
      </p:sp>
    </p:spTree>
    <p:extLst>
      <p:ext uri="{BB962C8B-B14F-4D97-AF65-F5344CB8AC3E}">
        <p14:creationId xmlns:p14="http://schemas.microsoft.com/office/powerpoint/2010/main" val="4238053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Năm</a:t>
            </a:r>
            <a:r>
              <a:rPr lang="en-US" dirty="0"/>
              <a:t> 2011 </a:t>
            </a:r>
            <a:r>
              <a:rPr lang="en-US" dirty="0" err="1"/>
              <a:t>nổ</a:t>
            </a:r>
            <a:r>
              <a:rPr lang="en-US" dirty="0"/>
              <a:t> </a:t>
            </a:r>
            <a:r>
              <a:rPr lang="en-US" dirty="0" err="1"/>
              <a:t>rộ</a:t>
            </a:r>
            <a:r>
              <a:rPr lang="en-US" dirty="0"/>
              <a:t> </a:t>
            </a:r>
            <a:r>
              <a:rPr lang="en-US" dirty="0" err="1"/>
              <a:t>ptkt</a:t>
            </a:r>
            <a:r>
              <a:rPr lang="en-US" dirty="0"/>
              <a:t> </a:t>
            </a:r>
            <a:r>
              <a:rPr lang="en-US" dirty="0" err="1"/>
              <a:t>và</a:t>
            </a:r>
            <a:r>
              <a:rPr lang="en-US" dirty="0"/>
              <a:t> </a:t>
            </a:r>
            <a:r>
              <a:rPr lang="en-US" dirty="0" err="1"/>
              <a:t>câu</a:t>
            </a:r>
            <a:r>
              <a:rPr lang="en-US" dirty="0"/>
              <a:t> </a:t>
            </a:r>
            <a:r>
              <a:rPr lang="en-US" dirty="0" err="1"/>
              <a:t>chuyện</a:t>
            </a:r>
            <a:r>
              <a:rPr lang="en-US" dirty="0"/>
              <a:t> </a:t>
            </a:r>
            <a:r>
              <a:rPr lang="en-US" dirty="0" err="1"/>
              <a:t>mua</a:t>
            </a:r>
            <a:r>
              <a:rPr lang="en-US" dirty="0"/>
              <a:t> cp </a:t>
            </a:r>
            <a:r>
              <a:rPr lang="en-US" dirty="0" err="1"/>
              <a:t>có</a:t>
            </a:r>
            <a:r>
              <a:rPr lang="en-US" dirty="0"/>
              <a:t> </a:t>
            </a:r>
            <a:r>
              <a:rPr lang="en-US" dirty="0" err="1"/>
              <a:t>lnst</a:t>
            </a:r>
            <a:r>
              <a:rPr lang="en-US" dirty="0"/>
              <a:t> </a:t>
            </a:r>
            <a:r>
              <a:rPr lang="en-US" dirty="0" err="1"/>
              <a:t>tăng</a:t>
            </a:r>
            <a:r>
              <a:rPr lang="en-US" dirty="0"/>
              <a:t> </a:t>
            </a:r>
            <a:r>
              <a:rPr lang="en-US" dirty="0" err="1"/>
              <a:t>nhưng</a:t>
            </a:r>
            <a:r>
              <a:rPr lang="en-US" dirty="0"/>
              <a:t> </a:t>
            </a:r>
            <a:r>
              <a:rPr lang="en-US" dirty="0" err="1"/>
              <a:t>giá</a:t>
            </a:r>
            <a:r>
              <a:rPr lang="en-US" dirty="0"/>
              <a:t> ko </a:t>
            </a:r>
            <a:r>
              <a:rPr lang="en-US" dirty="0" err="1"/>
              <a:t>tăng</a:t>
            </a:r>
            <a:r>
              <a:rPr lang="en-US" dirty="0"/>
              <a:t>- </a:t>
            </a:r>
            <a:r>
              <a:rPr lang="en-US" dirty="0" err="1"/>
              <a:t>trong</a:t>
            </a:r>
            <a:r>
              <a:rPr lang="en-US" dirty="0"/>
              <a:t> </a:t>
            </a:r>
            <a:r>
              <a:rPr lang="en-US" dirty="0" err="1"/>
              <a:t>khi</a:t>
            </a:r>
            <a:r>
              <a:rPr lang="en-US" dirty="0"/>
              <a:t> </a:t>
            </a:r>
            <a:r>
              <a:rPr lang="en-US" dirty="0" err="1"/>
              <a:t>đó</a:t>
            </a:r>
            <a:r>
              <a:rPr lang="en-US" dirty="0"/>
              <a:t> cp </a:t>
            </a:r>
            <a:r>
              <a:rPr lang="en-US" dirty="0" err="1"/>
              <a:t>làm</a:t>
            </a:r>
            <a:r>
              <a:rPr lang="en-US" dirty="0"/>
              <a:t> </a:t>
            </a:r>
            <a:r>
              <a:rPr lang="en-US" dirty="0" err="1"/>
              <a:t>ăn</a:t>
            </a:r>
            <a:r>
              <a:rPr lang="en-US" dirty="0"/>
              <a:t> </a:t>
            </a:r>
            <a:r>
              <a:rPr lang="en-US" dirty="0" err="1"/>
              <a:t>lỗ</a:t>
            </a:r>
            <a:r>
              <a:rPr lang="en-US" dirty="0"/>
              <a:t> </a:t>
            </a:r>
            <a:r>
              <a:rPr lang="en-US" dirty="0" err="1"/>
              <a:t>nhưng</a:t>
            </a:r>
            <a:r>
              <a:rPr lang="en-US" dirty="0"/>
              <a:t> </a:t>
            </a:r>
            <a:r>
              <a:rPr lang="en-US" dirty="0" err="1"/>
              <a:t>giá</a:t>
            </a:r>
            <a:r>
              <a:rPr lang="en-US" dirty="0"/>
              <a:t> </a:t>
            </a:r>
            <a:r>
              <a:rPr lang="en-US" dirty="0" err="1"/>
              <a:t>tăng</a:t>
            </a:r>
            <a:r>
              <a:rPr lang="en-US" dirty="0"/>
              <a:t> </a:t>
            </a:r>
            <a:r>
              <a:rPr lang="en-US" dirty="0" err="1"/>
              <a:t>mạnh</a:t>
            </a:r>
            <a:r>
              <a:rPr lang="en-US" dirty="0"/>
              <a:t> </a:t>
            </a:r>
            <a:r>
              <a:rPr lang="en-US" dirty="0" err="1"/>
              <a:t>vì</a:t>
            </a:r>
            <a:r>
              <a:rPr lang="en-US" dirty="0"/>
              <a:t> </a:t>
            </a:r>
            <a:r>
              <a:rPr lang="en-US" dirty="0" err="1"/>
              <a:t>đâu</a:t>
            </a:r>
            <a:r>
              <a:rPr lang="en-US" dirty="0"/>
              <a:t> </a:t>
            </a:r>
            <a:r>
              <a:rPr lang="en-US" dirty="0" err="1"/>
              <a:t>cơ</a:t>
            </a:r>
            <a:r>
              <a:rPr lang="en-US" dirty="0"/>
              <a:t> =&gt; </a:t>
            </a:r>
            <a:r>
              <a:rPr lang="en-US" dirty="0" err="1"/>
              <a:t>ptcb</a:t>
            </a:r>
            <a:r>
              <a:rPr lang="en-US" dirty="0"/>
              <a:t> ko </a:t>
            </a:r>
            <a:r>
              <a:rPr lang="en-US" dirty="0" err="1"/>
              <a:t>giải</a:t>
            </a:r>
            <a:r>
              <a:rPr lang="en-US" dirty="0"/>
              <a:t> </a:t>
            </a:r>
            <a:r>
              <a:rPr lang="en-US" dirty="0" err="1"/>
              <a:t>quyết</a:t>
            </a:r>
            <a:r>
              <a:rPr lang="en-US" dirty="0"/>
              <a:t> </a:t>
            </a:r>
            <a:r>
              <a:rPr lang="en-US" dirty="0" err="1"/>
              <a:t>đc</a:t>
            </a:r>
            <a:r>
              <a:rPr lang="en-US" dirty="0"/>
              <a:t> </a:t>
            </a:r>
            <a:r>
              <a:rPr lang="en-US" dirty="0" err="1"/>
              <a:t>vđ</a:t>
            </a:r>
            <a:r>
              <a:rPr lang="en-US" dirty="0"/>
              <a:t> </a:t>
            </a:r>
            <a:r>
              <a:rPr lang="en-US" dirty="0" err="1"/>
              <a:t>này</a:t>
            </a:r>
            <a:endParaRPr lang="en-US" dirty="0"/>
          </a:p>
        </p:txBody>
      </p:sp>
      <p:sp>
        <p:nvSpPr>
          <p:cNvPr id="4" name="Slide Number Placeholder 3"/>
          <p:cNvSpPr>
            <a:spLocks noGrp="1"/>
          </p:cNvSpPr>
          <p:nvPr>
            <p:ph type="sldNum" sz="quarter" idx="5"/>
          </p:nvPr>
        </p:nvSpPr>
        <p:spPr/>
        <p:txBody>
          <a:bodyPr/>
          <a:lstStyle/>
          <a:p>
            <a:fld id="{FF4BEDD0-9CBB-49CA-A47D-01682217987D}" type="slidenum">
              <a:rPr lang="en-US" smtClean="0"/>
              <a:t>17</a:t>
            </a:fld>
            <a:endParaRPr lang="en-US"/>
          </a:p>
        </p:txBody>
      </p:sp>
    </p:spTree>
    <p:extLst>
      <p:ext uri="{BB962C8B-B14F-4D97-AF65-F5344CB8AC3E}">
        <p14:creationId xmlns:p14="http://schemas.microsoft.com/office/powerpoint/2010/main" val="1536512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Bổ</a:t>
            </a:r>
            <a:r>
              <a:rPr lang="en-US" dirty="0"/>
              <a:t> sung </a:t>
            </a:r>
            <a:r>
              <a:rPr lang="en-US" dirty="0" err="1"/>
              <a:t>thêm</a:t>
            </a:r>
            <a:r>
              <a:rPr lang="en-US" dirty="0"/>
              <a:t> </a:t>
            </a:r>
            <a:r>
              <a:rPr lang="en-US" dirty="0" err="1"/>
              <a:t>giai</a:t>
            </a:r>
            <a:r>
              <a:rPr lang="en-US" dirty="0"/>
              <a:t> </a:t>
            </a:r>
            <a:r>
              <a:rPr lang="en-US" dirty="0" err="1"/>
              <a:t>đoạn</a:t>
            </a:r>
            <a:r>
              <a:rPr lang="en-US" dirty="0"/>
              <a:t> </a:t>
            </a:r>
            <a:r>
              <a:rPr lang="en-US" dirty="0" err="1"/>
              <a:t>phân</a:t>
            </a:r>
            <a:r>
              <a:rPr lang="en-US" dirty="0"/>
              <a:t> </a:t>
            </a:r>
            <a:r>
              <a:rPr lang="en-US" dirty="0" err="1"/>
              <a:t>phối</a:t>
            </a:r>
            <a:endParaRPr lang="en-US" dirty="0"/>
          </a:p>
        </p:txBody>
      </p:sp>
      <p:sp>
        <p:nvSpPr>
          <p:cNvPr id="4" name="Slide Number Placeholder 3"/>
          <p:cNvSpPr>
            <a:spLocks noGrp="1"/>
          </p:cNvSpPr>
          <p:nvPr>
            <p:ph type="sldNum" sz="quarter" idx="5"/>
          </p:nvPr>
        </p:nvSpPr>
        <p:spPr/>
        <p:txBody>
          <a:bodyPr/>
          <a:lstStyle/>
          <a:p>
            <a:fld id="{FF4BEDD0-9CBB-49CA-A47D-01682217987D}" type="slidenum">
              <a:rPr lang="en-US" smtClean="0"/>
              <a:t>25</a:t>
            </a:fld>
            <a:endParaRPr lang="en-US"/>
          </a:p>
        </p:txBody>
      </p:sp>
    </p:spTree>
    <p:extLst>
      <p:ext uri="{BB962C8B-B14F-4D97-AF65-F5344CB8AC3E}">
        <p14:creationId xmlns:p14="http://schemas.microsoft.com/office/powerpoint/2010/main" val="843001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Nến</a:t>
            </a:r>
            <a:r>
              <a:rPr lang="en-US" dirty="0"/>
              <a:t> </a:t>
            </a:r>
            <a:r>
              <a:rPr lang="en-US" dirty="0" err="1"/>
              <a:t>nhật</a:t>
            </a:r>
            <a:endParaRPr lang="en-US" dirty="0"/>
          </a:p>
        </p:txBody>
      </p:sp>
      <p:sp>
        <p:nvSpPr>
          <p:cNvPr id="4" name="Slide Number Placeholder 3"/>
          <p:cNvSpPr>
            <a:spLocks noGrp="1"/>
          </p:cNvSpPr>
          <p:nvPr>
            <p:ph type="sldNum" sz="quarter" idx="5"/>
          </p:nvPr>
        </p:nvSpPr>
        <p:spPr/>
        <p:txBody>
          <a:bodyPr/>
          <a:lstStyle/>
          <a:p>
            <a:fld id="{FF4BEDD0-9CBB-49CA-A47D-01682217987D}" type="slidenum">
              <a:rPr lang="en-US" smtClean="0"/>
              <a:t>38</a:t>
            </a:fld>
            <a:endParaRPr lang="en-US"/>
          </a:p>
        </p:txBody>
      </p:sp>
    </p:spTree>
    <p:extLst>
      <p:ext uri="{BB962C8B-B14F-4D97-AF65-F5344CB8AC3E}">
        <p14:creationId xmlns:p14="http://schemas.microsoft.com/office/powerpoint/2010/main" val="2070224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93.svg"/><Relationship Id="rId4" Type="http://schemas.openxmlformats.org/officeDocument/2006/relationships/image" Target="../media/image192.png"/></Relationships>
</file>

<file path=ppt/slides/_rels/slide108.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109.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97.jpeg"/><Relationship Id="rId4" Type="http://schemas.openxmlformats.org/officeDocument/2006/relationships/image" Target="../media/image196.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99.jpeg"/></Relationships>
</file>

<file path=ppt/slides/_rels/slide1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201.svg"/><Relationship Id="rId4" Type="http://schemas.openxmlformats.org/officeDocument/2006/relationships/image" Target="../media/image200.png"/></Relationships>
</file>

<file path=ppt/slides/_rels/slide11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04.jpeg"/></Relationships>
</file>

<file path=ppt/slides/_rels/slide11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06.jpeg"/></Relationships>
</file>

<file path=ppt/slides/_rels/slide11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hyperlink" Target="https://vi.wikipedia.org/wiki/Gi%E1%BA%A3i_Nobel_Kinh_t%E1%BA%BF"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209.svg"/><Relationship Id="rId2" Type="http://schemas.openxmlformats.org/officeDocument/2006/relationships/image" Target="../media/image208.png"/><Relationship Id="rId1" Type="http://schemas.openxmlformats.org/officeDocument/2006/relationships/slideLayout" Target="../slideLayouts/slideLayout7.xml"/><Relationship Id="rId5" Type="http://schemas.openxmlformats.org/officeDocument/2006/relationships/image" Target="../media/image211.svg"/><Relationship Id="rId4" Type="http://schemas.openxmlformats.org/officeDocument/2006/relationships/image" Target="../media/image21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72.jpe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jpe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82.sv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01.svg"/><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06.sv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18.svg"/><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34.svg"/><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7.jpeg"/></Relationships>
</file>

<file path=ppt/slides/_rels/slide74.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40.svg"/><Relationship Id="rId4" Type="http://schemas.openxmlformats.org/officeDocument/2006/relationships/image" Target="../media/image139.png"/></Relationships>
</file>

<file path=ppt/slides/_rels/slide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7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7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58.svg"/><Relationship Id="rId4" Type="http://schemas.openxmlformats.org/officeDocument/2006/relationships/image" Target="../media/image157.png"/></Relationships>
</file>

<file path=ppt/slides/_rels/slide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64.svg"/><Relationship Id="rId4" Type="http://schemas.openxmlformats.org/officeDocument/2006/relationships/image" Target="../media/image163.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9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9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9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9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9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83.svg"/><Relationship Id="rId4"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428" b="10170"/>
          <a:stretch>
            <a:fillRect/>
          </a:stretch>
        </p:blipFill>
        <p:spPr>
          <a:xfrm>
            <a:off x="0" y="0"/>
            <a:ext cx="18288000" cy="10287000"/>
          </a:xfrm>
          <a:prstGeom prst="rect">
            <a:avLst/>
          </a:prstGeom>
        </p:spPr>
      </p:pic>
      <p:sp>
        <p:nvSpPr>
          <p:cNvPr id="3" name="TextBox 3"/>
          <p:cNvSpPr txBox="1"/>
          <p:nvPr/>
        </p:nvSpPr>
        <p:spPr>
          <a:xfrm>
            <a:off x="10623533" y="2420335"/>
            <a:ext cx="11265875" cy="870587"/>
          </a:xfrm>
          <a:prstGeom prst="rect">
            <a:avLst/>
          </a:prstGeom>
        </p:spPr>
        <p:txBody>
          <a:bodyPr lIns="0" tIns="0" rIns="0" bIns="0" rtlCol="0" anchor="t">
            <a:spAutoFit/>
          </a:bodyPr>
          <a:lstStyle/>
          <a:p>
            <a:pPr>
              <a:lnSpc>
                <a:spcPts val="7349"/>
              </a:lnSpc>
            </a:pPr>
            <a:r>
              <a:rPr lang="en-US" sz="4899" spc="48" dirty="0" err="1">
                <a:solidFill>
                  <a:srgbClr val="FFFFFF"/>
                </a:solidFill>
                <a:latin typeface="Montserrat Bold"/>
              </a:rPr>
              <a:t>Phân</a:t>
            </a:r>
            <a:r>
              <a:rPr lang="en-US" sz="4899" spc="48" dirty="0">
                <a:solidFill>
                  <a:srgbClr val="FFFFFF"/>
                </a:solidFill>
                <a:latin typeface="Montserrat Bold"/>
              </a:rPr>
              <a:t> </a:t>
            </a:r>
            <a:r>
              <a:rPr lang="en-US" sz="4899" spc="48" dirty="0" err="1">
                <a:solidFill>
                  <a:srgbClr val="FFFFFF"/>
                </a:solidFill>
                <a:latin typeface="Montserrat Bold"/>
              </a:rPr>
              <a:t>tích</a:t>
            </a:r>
            <a:r>
              <a:rPr lang="en-US" sz="4899" spc="48" dirty="0">
                <a:solidFill>
                  <a:srgbClr val="FFFFFF"/>
                </a:solidFill>
                <a:latin typeface="Montserrat Bold"/>
              </a:rPr>
              <a:t> </a:t>
            </a:r>
            <a:r>
              <a:rPr lang="en-US" sz="4899" spc="48" dirty="0" err="1">
                <a:solidFill>
                  <a:srgbClr val="FFFFFF"/>
                </a:solidFill>
                <a:latin typeface="Montserrat Bold"/>
              </a:rPr>
              <a:t>kỹ</a:t>
            </a:r>
            <a:r>
              <a:rPr lang="en-US" sz="4899" spc="48" dirty="0">
                <a:solidFill>
                  <a:srgbClr val="FFFFFF"/>
                </a:solidFill>
                <a:latin typeface="Montserrat Bold"/>
              </a:rPr>
              <a:t> </a:t>
            </a:r>
            <a:r>
              <a:rPr lang="en-US" sz="4899" spc="48" dirty="0" err="1">
                <a:solidFill>
                  <a:srgbClr val="FFFFFF"/>
                </a:solidFill>
                <a:latin typeface="Montserrat Bold"/>
              </a:rPr>
              <a:t>thuật</a:t>
            </a:r>
            <a:endParaRPr lang="en-US" sz="4899" spc="48" dirty="0">
              <a:solidFill>
                <a:srgbClr val="FFFFFF"/>
              </a:solidFill>
              <a:latin typeface="Montserrat Bold"/>
            </a:endParaRPr>
          </a:p>
        </p:txBody>
      </p:sp>
      <p:pic>
        <p:nvPicPr>
          <p:cNvPr id="4" name="Picture 4"/>
          <p:cNvPicPr>
            <a:picLocks noChangeAspect="1"/>
          </p:cNvPicPr>
          <p:nvPr/>
        </p:nvPicPr>
        <p:blipFill>
          <a:blip r:embed="rId3"/>
          <a:srcRect l="36503" t="21789" r="34395" b="41711"/>
          <a:stretch>
            <a:fillRect/>
          </a:stretch>
        </p:blipFill>
        <p:spPr>
          <a:xfrm rot="-292292">
            <a:off x="-983979" y="1334440"/>
            <a:ext cx="7606296" cy="9540011"/>
          </a:xfrm>
          <a:prstGeom prst="rect">
            <a:avLst/>
          </a:prstGeom>
        </p:spPr>
      </p:pic>
      <p:sp>
        <p:nvSpPr>
          <p:cNvPr id="5" name="TextBox 5"/>
          <p:cNvSpPr txBox="1"/>
          <p:nvPr/>
        </p:nvSpPr>
        <p:spPr>
          <a:xfrm>
            <a:off x="2819168" y="1257300"/>
            <a:ext cx="14849419" cy="924869"/>
          </a:xfrm>
          <a:prstGeom prst="rect">
            <a:avLst/>
          </a:prstGeom>
        </p:spPr>
        <p:txBody>
          <a:bodyPr lIns="0" tIns="0" rIns="0" bIns="0" rtlCol="0" anchor="t">
            <a:spAutoFit/>
          </a:bodyPr>
          <a:lstStyle/>
          <a:p>
            <a:pPr algn="ctr">
              <a:lnSpc>
                <a:spcPts val="7200"/>
              </a:lnSpc>
            </a:pPr>
            <a:r>
              <a:rPr lang="en-US" sz="6000" dirty="0">
                <a:solidFill>
                  <a:srgbClr val="FFFAEF"/>
                </a:solidFill>
                <a:latin typeface="CS Gordon Serif"/>
              </a:rPr>
              <a:t>Technical </a:t>
            </a:r>
            <a:r>
              <a:rPr lang="en-US" sz="6000" dirty="0" err="1">
                <a:solidFill>
                  <a:srgbClr val="FFFAEF"/>
                </a:solidFill>
                <a:latin typeface="CS Gordon Serif"/>
              </a:rPr>
              <a:t>aNALYSIS</a:t>
            </a:r>
            <a:endParaRPr lang="en-US" sz="6000" dirty="0">
              <a:solidFill>
                <a:srgbClr val="FFFAEF"/>
              </a:solidFill>
              <a:latin typeface="CS Gordon Serif"/>
            </a:endParaRPr>
          </a:p>
        </p:txBody>
      </p:sp>
      <p:sp>
        <p:nvSpPr>
          <p:cNvPr id="6" name="TextBox 6"/>
          <p:cNvSpPr txBox="1"/>
          <p:nvPr/>
        </p:nvSpPr>
        <p:spPr>
          <a:xfrm>
            <a:off x="8349731" y="8482964"/>
            <a:ext cx="11265875" cy="1620572"/>
          </a:xfrm>
          <a:prstGeom prst="rect">
            <a:avLst/>
          </a:prstGeom>
        </p:spPr>
        <p:txBody>
          <a:bodyPr lIns="0" tIns="0" rIns="0" bIns="0" rtlCol="0" anchor="t">
            <a:spAutoFit/>
          </a:bodyPr>
          <a:lstStyle/>
          <a:p>
            <a:pPr>
              <a:lnSpc>
                <a:spcPts val="6599"/>
              </a:lnSpc>
            </a:pPr>
            <a:r>
              <a:rPr lang="en-US" sz="4399" spc="43" dirty="0" err="1">
                <a:solidFill>
                  <a:srgbClr val="FFFFFF"/>
                </a:solidFill>
                <a:latin typeface="Montserrat"/>
              </a:rPr>
              <a:t>Chuyên</a:t>
            </a:r>
            <a:r>
              <a:rPr lang="en-US" sz="4399" spc="43" dirty="0">
                <a:solidFill>
                  <a:srgbClr val="FFFFFF"/>
                </a:solidFill>
                <a:latin typeface="Montserrat"/>
              </a:rPr>
              <a:t> </a:t>
            </a:r>
            <a:r>
              <a:rPr lang="en-US" sz="4399" spc="43" dirty="0" err="1">
                <a:solidFill>
                  <a:srgbClr val="FFFFFF"/>
                </a:solidFill>
                <a:latin typeface="Montserrat"/>
              </a:rPr>
              <a:t>viên</a:t>
            </a:r>
            <a:r>
              <a:rPr lang="en-US" sz="4399" spc="43" dirty="0">
                <a:solidFill>
                  <a:srgbClr val="FFFFFF"/>
                </a:solidFill>
                <a:latin typeface="Montserrat"/>
              </a:rPr>
              <a:t>: </a:t>
            </a:r>
            <a:r>
              <a:rPr lang="en-US" sz="4399" spc="43" dirty="0" err="1">
                <a:solidFill>
                  <a:srgbClr val="FFFFFF"/>
                </a:solidFill>
                <a:latin typeface="Montserrat"/>
              </a:rPr>
              <a:t>Phạm</a:t>
            </a:r>
            <a:r>
              <a:rPr lang="en-US" sz="4399" spc="43" dirty="0">
                <a:solidFill>
                  <a:srgbClr val="FFFFFF"/>
                </a:solidFill>
                <a:latin typeface="Montserrat"/>
              </a:rPr>
              <a:t> </a:t>
            </a:r>
            <a:r>
              <a:rPr lang="en-US" sz="4399" spc="43" dirty="0" err="1">
                <a:solidFill>
                  <a:srgbClr val="FFFFFF"/>
                </a:solidFill>
                <a:latin typeface="Montserrat"/>
              </a:rPr>
              <a:t>Nhật</a:t>
            </a:r>
            <a:r>
              <a:rPr lang="en-US" sz="4399" spc="43" dirty="0">
                <a:solidFill>
                  <a:srgbClr val="FFFFFF"/>
                </a:solidFill>
                <a:latin typeface="Montserrat"/>
              </a:rPr>
              <a:t> Huy</a:t>
            </a:r>
          </a:p>
          <a:p>
            <a:pPr>
              <a:lnSpc>
                <a:spcPts val="6599"/>
              </a:lnSpc>
            </a:pPr>
            <a:r>
              <a:rPr lang="en-US" sz="4399" spc="43" dirty="0">
                <a:solidFill>
                  <a:srgbClr val="FFFFFF"/>
                </a:solidFill>
                <a:latin typeface="Montserrat"/>
              </a:rPr>
              <a:t>NCS </a:t>
            </a:r>
            <a:r>
              <a:rPr lang="en-US" sz="4399" spc="43" dirty="0" err="1">
                <a:solidFill>
                  <a:srgbClr val="FFFFFF"/>
                </a:solidFill>
                <a:latin typeface="Montserrat"/>
              </a:rPr>
              <a:t>Thạc</a:t>
            </a:r>
            <a:r>
              <a:rPr lang="en-US" sz="4399" spc="43" dirty="0">
                <a:solidFill>
                  <a:srgbClr val="FFFFFF"/>
                </a:solidFill>
                <a:latin typeface="Montserrat"/>
              </a:rPr>
              <a:t> </a:t>
            </a:r>
            <a:r>
              <a:rPr lang="en-US" sz="4399" spc="43" dirty="0" err="1">
                <a:solidFill>
                  <a:srgbClr val="FFFFFF"/>
                </a:solidFill>
                <a:latin typeface="Montserrat"/>
              </a:rPr>
              <a:t>sĩ</a:t>
            </a:r>
            <a:r>
              <a:rPr lang="en-US" sz="4399" spc="43" dirty="0">
                <a:solidFill>
                  <a:srgbClr val="FFFFFF"/>
                </a:solidFill>
                <a:latin typeface="Montserrat"/>
              </a:rPr>
              <a:t> </a:t>
            </a:r>
            <a:r>
              <a:rPr lang="en-US" sz="4399" spc="43" dirty="0" err="1">
                <a:solidFill>
                  <a:srgbClr val="FFFFFF"/>
                </a:solidFill>
                <a:latin typeface="Montserrat"/>
              </a:rPr>
              <a:t>Tài</a:t>
            </a:r>
            <a:r>
              <a:rPr lang="en-US" sz="4399" spc="43" dirty="0">
                <a:solidFill>
                  <a:srgbClr val="FFFFFF"/>
                </a:solidFill>
                <a:latin typeface="Montserrat"/>
              </a:rPr>
              <a:t> </a:t>
            </a:r>
            <a:r>
              <a:rPr lang="en-US" sz="4399" spc="43" dirty="0" err="1">
                <a:solidFill>
                  <a:srgbClr val="FFFFFF"/>
                </a:solidFill>
                <a:latin typeface="Montserrat"/>
              </a:rPr>
              <a:t>Chính</a:t>
            </a:r>
            <a:r>
              <a:rPr lang="en-US" sz="4399" spc="43" dirty="0">
                <a:solidFill>
                  <a:srgbClr val="FFFFFF"/>
                </a:solidFill>
                <a:latin typeface="Montserrat"/>
              </a:rPr>
              <a:t> (UEH)</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a:grpSpLocks noChangeAspect="1"/>
          </p:cNvGrpSpPr>
          <p:nvPr/>
        </p:nvGrpSpPr>
        <p:grpSpPr>
          <a:xfrm>
            <a:off x="7607868" y="0"/>
            <a:ext cx="12985223" cy="10468707"/>
            <a:chOff x="0" y="0"/>
            <a:chExt cx="6553200" cy="5283200"/>
          </a:xfrm>
        </p:grpSpPr>
        <p:sp>
          <p:nvSpPr>
            <p:cNvPr id="4" name="Freeform 4"/>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6975" r="-6975"/>
              </a:stretch>
            </a:blip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6353907"/>
            <a:ext cx="4114800" cy="4114800"/>
          </a:xfrm>
          <a:prstGeom prst="rect">
            <a:avLst/>
          </a:prstGeom>
        </p:spPr>
      </p:pic>
      <p:sp>
        <p:nvSpPr>
          <p:cNvPr id="6" name="TextBox 6"/>
          <p:cNvSpPr txBox="1"/>
          <p:nvPr/>
        </p:nvSpPr>
        <p:spPr>
          <a:xfrm>
            <a:off x="1028700" y="1395866"/>
            <a:ext cx="13158337" cy="2886075"/>
          </a:xfrm>
          <a:prstGeom prst="rect">
            <a:avLst/>
          </a:prstGeom>
        </p:spPr>
        <p:txBody>
          <a:bodyPr lIns="0" tIns="0" rIns="0" bIns="0" rtlCol="0" anchor="t">
            <a:spAutoFit/>
          </a:bodyPr>
          <a:lstStyle/>
          <a:p>
            <a:pPr>
              <a:lnSpc>
                <a:spcPts val="11039"/>
              </a:lnSpc>
            </a:pPr>
            <a:r>
              <a:rPr lang="en-US" sz="9199" dirty="0">
                <a:solidFill>
                  <a:srgbClr val="FFFFFF"/>
                </a:solidFill>
                <a:latin typeface="Poppins Bold"/>
              </a:rPr>
              <a:t>1.1.3. NHỮNG NGUYÊN LÝ CƠ BẢN</a:t>
            </a:r>
          </a:p>
        </p:txBody>
      </p:sp>
    </p:spTree>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t="64535"/>
          <a:stretch>
            <a:fillRect/>
          </a:stretch>
        </p:blipFill>
        <p:spPr>
          <a:xfrm>
            <a:off x="155715" y="6273969"/>
            <a:ext cx="17976569" cy="3331061"/>
          </a:xfrm>
          <a:prstGeom prst="rect">
            <a:avLst/>
          </a:prstGeom>
        </p:spPr>
      </p:pic>
      <p:sp>
        <p:nvSpPr>
          <p:cNvPr id="4" name="TextBox 4"/>
          <p:cNvSpPr txBox="1"/>
          <p:nvPr/>
        </p:nvSpPr>
        <p:spPr>
          <a:xfrm>
            <a:off x="1028700" y="602354"/>
            <a:ext cx="6591300" cy="738391"/>
          </a:xfrm>
          <a:prstGeom prst="rect">
            <a:avLst/>
          </a:prstGeom>
        </p:spPr>
        <p:txBody>
          <a:bodyPr wrap="square" lIns="0" tIns="0" rIns="0" bIns="0" rtlCol="0" anchor="t">
            <a:spAutoFit/>
          </a:bodyPr>
          <a:lstStyle/>
          <a:p>
            <a:pPr algn="ctr">
              <a:lnSpc>
                <a:spcPts val="6179"/>
              </a:lnSpc>
              <a:spcBef>
                <a:spcPct val="0"/>
              </a:spcBef>
            </a:pPr>
            <a:r>
              <a:rPr lang="en-US" sz="4119" spc="41" dirty="0">
                <a:solidFill>
                  <a:srgbClr val="FFFFFF"/>
                </a:solidFill>
                <a:latin typeface="Montserrat Bold"/>
              </a:rPr>
              <a:t>a. </a:t>
            </a:r>
            <a:r>
              <a:rPr lang="en-US" sz="4119" spc="41" dirty="0" err="1">
                <a:solidFill>
                  <a:srgbClr val="FFFFFF"/>
                </a:solidFill>
                <a:latin typeface="Montserrat Bold"/>
              </a:rPr>
              <a:t>Khối</a:t>
            </a:r>
            <a:r>
              <a:rPr lang="en-US" sz="4119" spc="41" dirty="0">
                <a:solidFill>
                  <a:srgbClr val="FFFFFF"/>
                </a:solidFill>
                <a:latin typeface="Montserrat Bold"/>
              </a:rPr>
              <a:t> </a:t>
            </a:r>
            <a:r>
              <a:rPr lang="en-US" sz="4119" spc="41" dirty="0" err="1">
                <a:solidFill>
                  <a:srgbClr val="FFFFFF"/>
                </a:solidFill>
                <a:latin typeface="Montserrat Bold"/>
              </a:rPr>
              <a:t>lượng</a:t>
            </a:r>
            <a:r>
              <a:rPr lang="en-US" sz="4119" spc="41" dirty="0">
                <a:solidFill>
                  <a:srgbClr val="FFFFFF"/>
                </a:solidFill>
                <a:latin typeface="Montserrat Bold"/>
              </a:rPr>
              <a:t> </a:t>
            </a:r>
            <a:r>
              <a:rPr lang="en-US" sz="4119" spc="41" dirty="0" err="1">
                <a:solidFill>
                  <a:srgbClr val="FFFFFF"/>
                </a:solidFill>
                <a:latin typeface="Montserrat Bold"/>
              </a:rPr>
              <a:t>giao</a:t>
            </a:r>
            <a:r>
              <a:rPr lang="en-US" sz="4119" spc="41" dirty="0">
                <a:solidFill>
                  <a:srgbClr val="FFFFFF"/>
                </a:solidFill>
                <a:latin typeface="Montserrat Bold"/>
              </a:rPr>
              <a:t> </a:t>
            </a:r>
            <a:r>
              <a:rPr lang="en-US" sz="4119" spc="41" dirty="0" err="1">
                <a:solidFill>
                  <a:srgbClr val="FFFFFF"/>
                </a:solidFill>
                <a:latin typeface="Montserrat Bold"/>
              </a:rPr>
              <a:t>dịch</a:t>
            </a:r>
            <a:endParaRPr lang="en-US" sz="4119" spc="41" dirty="0">
              <a:solidFill>
                <a:srgbClr val="FFFFFF"/>
              </a:solidFill>
              <a:latin typeface="Montserrat Bold"/>
            </a:endParaRPr>
          </a:p>
        </p:txBody>
      </p:sp>
      <p:sp>
        <p:nvSpPr>
          <p:cNvPr id="5" name="TextBox 5"/>
          <p:cNvSpPr txBox="1"/>
          <p:nvPr/>
        </p:nvSpPr>
        <p:spPr>
          <a:xfrm>
            <a:off x="622862" y="1624406"/>
            <a:ext cx="17421476" cy="13727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Khối lượng giao dịch đơn giản là số lượng cổ phiếu hay hợp đồng mua bán trong một khoảng thời gian cụ thể.</a:t>
            </a:r>
          </a:p>
        </p:txBody>
      </p:sp>
      <p:sp>
        <p:nvSpPr>
          <p:cNvPr id="6" name="TextBox 6"/>
          <p:cNvSpPr txBox="1"/>
          <p:nvPr/>
        </p:nvSpPr>
        <p:spPr>
          <a:xfrm>
            <a:off x="622862" y="3282912"/>
            <a:ext cx="17421476" cy="13727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Khối lượng cung cấp những manh mối về mật độ của một chuyển dịch giá cụ thể.</a:t>
            </a:r>
          </a:p>
        </p:txBody>
      </p:sp>
      <p:sp>
        <p:nvSpPr>
          <p:cNvPr id="7" name="TextBox 7"/>
          <p:cNvSpPr txBox="1"/>
          <p:nvPr/>
        </p:nvSpPr>
        <p:spPr>
          <a:xfrm>
            <a:off x="466651" y="4941418"/>
            <a:ext cx="13499753"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Khối lượng giúp xác định sức mạnh của xu thế hiện tại. </a:t>
            </a:r>
          </a:p>
        </p:txBody>
      </p:sp>
    </p:spTree>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t="32210" r="1546" b="5214"/>
          <a:stretch>
            <a:fillRect/>
          </a:stretch>
        </p:blipFill>
        <p:spPr>
          <a:xfrm>
            <a:off x="1028700" y="4865632"/>
            <a:ext cx="15364254" cy="5116534"/>
          </a:xfrm>
          <a:prstGeom prst="rect">
            <a:avLst/>
          </a:prstGeom>
        </p:spPr>
      </p:pic>
      <p:sp>
        <p:nvSpPr>
          <p:cNvPr id="4" name="TextBox 4"/>
          <p:cNvSpPr txBox="1"/>
          <p:nvPr/>
        </p:nvSpPr>
        <p:spPr>
          <a:xfrm>
            <a:off x="1028700" y="585209"/>
            <a:ext cx="13068300" cy="763156"/>
          </a:xfrm>
          <a:prstGeom prst="rect">
            <a:avLst/>
          </a:prstGeom>
        </p:spPr>
        <p:txBody>
          <a:bodyPr wrap="square" lIns="0" tIns="0" rIns="0" bIns="0" rtlCol="0" anchor="t">
            <a:spAutoFit/>
          </a:bodyPr>
          <a:lstStyle/>
          <a:p>
            <a:pPr algn="ctr">
              <a:lnSpc>
                <a:spcPts val="6329"/>
              </a:lnSpc>
              <a:spcBef>
                <a:spcPct val="0"/>
              </a:spcBef>
            </a:pPr>
            <a:r>
              <a:rPr lang="en-US" sz="4219" spc="42" dirty="0">
                <a:solidFill>
                  <a:srgbClr val="FFFFFF"/>
                </a:solidFill>
                <a:latin typeface="Montserrat Bold"/>
              </a:rPr>
              <a:t>b. </a:t>
            </a:r>
            <a:r>
              <a:rPr lang="en-US" sz="4219" spc="42" dirty="0" err="1">
                <a:solidFill>
                  <a:srgbClr val="FFFFFF"/>
                </a:solidFill>
                <a:latin typeface="Montserrat Bold"/>
              </a:rPr>
              <a:t>Chỉ</a:t>
            </a:r>
            <a:r>
              <a:rPr lang="en-US" sz="4219" spc="42" dirty="0">
                <a:solidFill>
                  <a:srgbClr val="FFFFFF"/>
                </a:solidFill>
                <a:latin typeface="Montserrat Bold"/>
              </a:rPr>
              <a:t> </a:t>
            </a:r>
            <a:r>
              <a:rPr lang="en-US" sz="4219" spc="42" dirty="0" err="1">
                <a:solidFill>
                  <a:srgbClr val="FFFFFF"/>
                </a:solidFill>
                <a:latin typeface="Montserrat Bold"/>
              </a:rPr>
              <a:t>báo</a:t>
            </a:r>
            <a:r>
              <a:rPr lang="en-US" sz="4219" spc="42" dirty="0">
                <a:solidFill>
                  <a:srgbClr val="FFFFFF"/>
                </a:solidFill>
                <a:latin typeface="Montserrat Bold"/>
              </a:rPr>
              <a:t> </a:t>
            </a:r>
            <a:r>
              <a:rPr lang="en-US" sz="4219" spc="42" dirty="0" err="1">
                <a:solidFill>
                  <a:srgbClr val="FFFFFF"/>
                </a:solidFill>
                <a:latin typeface="Montserrat Bold"/>
              </a:rPr>
              <a:t>dòng</a:t>
            </a:r>
            <a:r>
              <a:rPr lang="en-US" sz="4219" spc="42" dirty="0">
                <a:solidFill>
                  <a:srgbClr val="FFFFFF"/>
                </a:solidFill>
                <a:latin typeface="Montserrat Bold"/>
              </a:rPr>
              <a:t> </a:t>
            </a:r>
            <a:r>
              <a:rPr lang="en-US" sz="4219" spc="42" dirty="0" err="1">
                <a:solidFill>
                  <a:srgbClr val="FFFFFF"/>
                </a:solidFill>
                <a:latin typeface="Montserrat Bold"/>
              </a:rPr>
              <a:t>tiền</a:t>
            </a:r>
            <a:r>
              <a:rPr lang="en-US" sz="4219" spc="42" dirty="0">
                <a:solidFill>
                  <a:srgbClr val="FFFFFF"/>
                </a:solidFill>
                <a:latin typeface="Montserrat Bold"/>
              </a:rPr>
              <a:t> (MFI – Money Flow Index)</a:t>
            </a:r>
          </a:p>
        </p:txBody>
      </p:sp>
      <p:sp>
        <p:nvSpPr>
          <p:cNvPr id="5" name="TextBox 5"/>
          <p:cNvSpPr txBox="1"/>
          <p:nvPr/>
        </p:nvSpPr>
        <p:spPr>
          <a:xfrm>
            <a:off x="636181" y="1802531"/>
            <a:ext cx="17015638" cy="27824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Đây là một chỉ báo động lượng tương tự chỉ báo RSI cả về mặt ý nghĩa và cách tính. Tuy nhiên việc tính toán chỉ số MFI có khắt khe hơn khi mà khối lượng ở đây đã được đánh trọng số và do đó đây là cách đo tốt về sức mạnh vào, ra của dòng tiền đối với một loại chứng khoán.</a:t>
            </a:r>
          </a:p>
        </p:txBody>
      </p:sp>
    </p:spTree>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815495" y="3984907"/>
            <a:ext cx="9869142" cy="5588401"/>
          </a:xfrm>
          <a:prstGeom prst="rect">
            <a:avLst/>
          </a:prstGeom>
        </p:spPr>
      </p:pic>
      <p:sp>
        <p:nvSpPr>
          <p:cNvPr id="4" name="TextBox 4"/>
          <p:cNvSpPr txBox="1"/>
          <p:nvPr/>
        </p:nvSpPr>
        <p:spPr>
          <a:xfrm>
            <a:off x="274120" y="933450"/>
            <a:ext cx="18013880" cy="2700541"/>
          </a:xfrm>
          <a:prstGeom prst="rect">
            <a:avLst/>
          </a:prstGeom>
        </p:spPr>
        <p:txBody>
          <a:bodyPr lIns="0" tIns="0" rIns="0" bIns="0" rtlCol="0" anchor="t">
            <a:spAutoFit/>
          </a:bodyPr>
          <a:lstStyle/>
          <a:p>
            <a:pPr>
              <a:lnSpc>
                <a:spcPts val="5429"/>
              </a:lnSpc>
              <a:spcBef>
                <a:spcPct val="0"/>
              </a:spcBef>
            </a:pPr>
            <a:r>
              <a:rPr lang="en-US" sz="3619" spc="36">
                <a:solidFill>
                  <a:srgbClr val="FFFFFF"/>
                </a:solidFill>
                <a:latin typeface="Montserrat"/>
              </a:rPr>
              <a:t>Chỉ báo này so sánh dòng tiền dương và dòng tiền âm đối với một loại chứng khoán và cho ra một chi báo nhằm xác định sức mạnh của một xu thế giá. Cũng giống chỉ báo RSI, chỉ báo MFI được đo lường trong thang độ từ 0 đến 100 và thường được tính toán sử dụng chu kỳ là 14 ngày.</a:t>
            </a:r>
          </a:p>
        </p:txBody>
      </p:sp>
      <p:sp>
        <p:nvSpPr>
          <p:cNvPr id="5" name="TextBox 5"/>
          <p:cNvSpPr txBox="1"/>
          <p:nvPr/>
        </p:nvSpPr>
        <p:spPr>
          <a:xfrm>
            <a:off x="10897024" y="3880132"/>
            <a:ext cx="7068711" cy="5560511"/>
          </a:xfrm>
          <a:prstGeom prst="rect">
            <a:avLst/>
          </a:prstGeom>
        </p:spPr>
        <p:txBody>
          <a:bodyPr lIns="0" tIns="0" rIns="0" bIns="0" rtlCol="0" anchor="t">
            <a:spAutoFit/>
          </a:bodyPr>
          <a:lstStyle/>
          <a:p>
            <a:pPr>
              <a:lnSpc>
                <a:spcPts val="5529"/>
              </a:lnSpc>
              <a:spcBef>
                <a:spcPct val="0"/>
              </a:spcBef>
            </a:pPr>
            <a:r>
              <a:rPr lang="en-US" sz="3686" spc="36">
                <a:solidFill>
                  <a:srgbClr val="FFFFFF"/>
                </a:solidFill>
                <a:latin typeface="Montserrat"/>
              </a:rPr>
              <a:t>-Dòng tiền là kết quả của giá và khối lượng và cho thấy cầu về một chứng khoán tại một mức giá xác định.</a:t>
            </a:r>
          </a:p>
          <a:p>
            <a:pPr>
              <a:lnSpc>
                <a:spcPts val="5529"/>
              </a:lnSpc>
              <a:spcBef>
                <a:spcPct val="0"/>
              </a:spcBef>
            </a:pPr>
            <a:r>
              <a:rPr lang="en-US" sz="3686" spc="36">
                <a:solidFill>
                  <a:srgbClr val="FFFFFF"/>
                </a:solidFill>
                <a:latin typeface="Montserrat"/>
              </a:rPr>
              <a:t>-Ở đây dòng tiền không hoàn toàn giống như chỉ báo dòng tiền mà là một thành phần để tính toán nó.</a:t>
            </a:r>
          </a:p>
        </p:txBody>
      </p:sp>
    </p:spTree>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514350" y="3672780"/>
            <a:ext cx="17347241" cy="34873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Giá đặc trưng: </a:t>
            </a:r>
            <a:r>
              <a:rPr lang="en-US" sz="3719" spc="37">
                <a:solidFill>
                  <a:srgbClr val="FF1616"/>
                </a:solidFill>
                <a:latin typeface="Montserrat Bold"/>
              </a:rPr>
              <a:t>P*=(H+L+C)/3 </a:t>
            </a:r>
          </a:p>
          <a:p>
            <a:pPr algn="just">
              <a:lnSpc>
                <a:spcPts val="5579"/>
              </a:lnSpc>
              <a:spcBef>
                <a:spcPct val="0"/>
              </a:spcBef>
            </a:pPr>
            <a:r>
              <a:rPr lang="en-US" sz="3719" spc="37">
                <a:solidFill>
                  <a:srgbClr val="FF1616"/>
                </a:solidFill>
                <a:latin typeface="Montserrat Bold"/>
              </a:rPr>
              <a:t>MF = P x m</a:t>
            </a:r>
          </a:p>
          <a:p>
            <a:pPr>
              <a:lnSpc>
                <a:spcPts val="5579"/>
              </a:lnSpc>
              <a:spcBef>
                <a:spcPct val="0"/>
              </a:spcBef>
            </a:pPr>
            <a:r>
              <a:rPr lang="en-US" sz="3719" spc="37">
                <a:solidFill>
                  <a:srgbClr val="FFFFFF"/>
                </a:solidFill>
                <a:latin typeface="Montserrat"/>
              </a:rPr>
              <a:t>Chỉ báo dòng tiền so sánh tỉ lệ dòng tiền dương và dòng tiền âm. Nếu giá đặc trưng hôm nay lớn hơn giá đặc trưng hôm qua thì dòng tiền hôm nay là dòng tiền dương và ngược lại là dòng tiền âm.</a:t>
            </a:r>
          </a:p>
        </p:txBody>
      </p:sp>
      <p:pic>
        <p:nvPicPr>
          <p:cNvPr id="4" name="Picture 4"/>
          <p:cNvPicPr>
            <a:picLocks noChangeAspect="1"/>
          </p:cNvPicPr>
          <p:nvPr/>
        </p:nvPicPr>
        <p:blipFill>
          <a:blip r:embed="rId3"/>
          <a:srcRect l="8437" t="11972" r="9750"/>
          <a:stretch>
            <a:fillRect/>
          </a:stretch>
        </p:blipFill>
        <p:spPr>
          <a:xfrm>
            <a:off x="6296197" y="7502986"/>
            <a:ext cx="5695607" cy="2219099"/>
          </a:xfrm>
          <a:prstGeom prst="rect">
            <a:avLst/>
          </a:prstGeom>
        </p:spPr>
      </p:pic>
      <p:sp>
        <p:nvSpPr>
          <p:cNvPr id="5" name="TextBox 5"/>
          <p:cNvSpPr txBox="1"/>
          <p:nvPr/>
        </p:nvSpPr>
        <p:spPr>
          <a:xfrm>
            <a:off x="514350" y="654105"/>
            <a:ext cx="17773650" cy="27824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Khi tính toán dòng tiền, trước tiên chúng ta phải tính giá trung bình cho một giai đoạn. </a:t>
            </a:r>
          </a:p>
          <a:p>
            <a:pPr>
              <a:lnSpc>
                <a:spcPts val="5579"/>
              </a:lnSpc>
              <a:spcBef>
                <a:spcPct val="0"/>
              </a:spcBef>
            </a:pPr>
            <a:r>
              <a:rPr lang="en-US" sz="3719" spc="37">
                <a:solidFill>
                  <a:srgbClr val="FFFFFF"/>
                </a:solidFill>
                <a:latin typeface="Montserrat"/>
              </a:rPr>
              <a:t>Giả sử chúng ta sử dụng chu kỳ là 14 ngày, trước tiên chúng ta tính giá đặc trưng cho một ngày và sử dụng giá đó để tính trung bình 14 ngày. </a:t>
            </a:r>
          </a:p>
        </p:txBody>
      </p:sp>
    </p:spTree>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89857" y="3191813"/>
            <a:ext cx="8454143" cy="6340607"/>
          </a:xfrm>
          <a:prstGeom prst="rect">
            <a:avLst/>
          </a:prstGeom>
        </p:spPr>
      </p:pic>
      <p:sp>
        <p:nvSpPr>
          <p:cNvPr id="4" name="TextBox 4"/>
          <p:cNvSpPr txBox="1"/>
          <p:nvPr/>
        </p:nvSpPr>
        <p:spPr>
          <a:xfrm>
            <a:off x="677686" y="1309521"/>
            <a:ext cx="17610314" cy="13727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Càng sử dụng ít ngày trong chu kỳ tính toán thì giá trị MFI càng biến động nhiều.</a:t>
            </a:r>
          </a:p>
        </p:txBody>
      </p:sp>
      <p:sp>
        <p:nvSpPr>
          <p:cNvPr id="5" name="TextBox 5"/>
          <p:cNvSpPr txBox="1"/>
          <p:nvPr/>
        </p:nvSpPr>
        <p:spPr>
          <a:xfrm>
            <a:off x="9482843" y="3087038"/>
            <a:ext cx="8030589" cy="48970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Cầu về một loại chứng khoán có thể coi là đang quá lớn khi chỉ báo MFI cắt đường 80 từ dưới lên trên. Ngược lại, khi MFI cắt đường 20 từ trên xuống cho dấu hiệu cung về chứng khoán đang quá lớn</a:t>
            </a:r>
          </a:p>
        </p:txBody>
      </p:sp>
    </p:spTree>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450002" y="3661891"/>
            <a:ext cx="11196900" cy="5956669"/>
          </a:xfrm>
          <a:prstGeom prst="rect">
            <a:avLst/>
          </a:prstGeom>
        </p:spPr>
      </p:pic>
      <p:sp>
        <p:nvSpPr>
          <p:cNvPr id="4" name="TextBox 4"/>
          <p:cNvSpPr txBox="1"/>
          <p:nvPr/>
        </p:nvSpPr>
        <p:spPr>
          <a:xfrm>
            <a:off x="514350" y="636716"/>
            <a:ext cx="17773650" cy="27824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Ví dụ dưới đây về PeopleSoft (PSFT) cho thấy MFI là chỉ báo hữu hiệu khi thị trường lên đỉnh và đáy. Cầu quá lớn vào tháng 9 và tháng 1 dẫn tới sự đảo chiều của xu thế giá tăng và tình trạng cung quá lớn xảy ra trong tháng 3 dẫn tới sự đảo chiều của xu thế giá giảm trước đó</a:t>
            </a:r>
          </a:p>
        </p:txBody>
      </p:sp>
      <p:sp>
        <p:nvSpPr>
          <p:cNvPr id="5" name="TextBox 5"/>
          <p:cNvSpPr txBox="1"/>
          <p:nvPr/>
        </p:nvSpPr>
        <p:spPr>
          <a:xfrm>
            <a:off x="11993505" y="4111739"/>
            <a:ext cx="5989917" cy="5146561"/>
          </a:xfrm>
          <a:prstGeom prst="rect">
            <a:avLst/>
          </a:prstGeom>
        </p:spPr>
        <p:txBody>
          <a:bodyPr lIns="0" tIns="0" rIns="0" bIns="0" rtlCol="0" anchor="t">
            <a:spAutoFit/>
          </a:bodyPr>
          <a:lstStyle/>
          <a:p>
            <a:pPr>
              <a:lnSpc>
                <a:spcPts val="5129"/>
              </a:lnSpc>
              <a:spcBef>
                <a:spcPct val="0"/>
              </a:spcBef>
            </a:pPr>
            <a:r>
              <a:rPr lang="en-US" sz="3419" spc="34">
                <a:solidFill>
                  <a:srgbClr val="FFFFFF"/>
                </a:solidFill>
                <a:latin typeface="Montserrat"/>
              </a:rPr>
              <a:t>Hình 6.22 Minh họa sự biến động của thị trường qua chỉ báo dòng tiền; trong xu thế giá tăng khi dòng tiền bán đột ngột tăng cao có tác động làm thị trường giảm giá và ngược lại</a:t>
            </a:r>
          </a:p>
        </p:txBody>
      </p:sp>
    </p:spTree>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94D8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14682" y="861945"/>
            <a:ext cx="11860120" cy="6397663"/>
          </a:xfrm>
          <a:prstGeom prst="rect">
            <a:avLst/>
          </a:prstGeom>
        </p:spPr>
      </p:pic>
      <p:sp>
        <p:nvSpPr>
          <p:cNvPr id="3" name="TextBox 3"/>
          <p:cNvSpPr txBox="1"/>
          <p:nvPr/>
        </p:nvSpPr>
        <p:spPr>
          <a:xfrm>
            <a:off x="12886947" y="5057775"/>
            <a:ext cx="4811382" cy="1685175"/>
          </a:xfrm>
          <a:prstGeom prst="rect">
            <a:avLst/>
          </a:prstGeom>
        </p:spPr>
        <p:txBody>
          <a:bodyPr lIns="0" tIns="0" rIns="0" bIns="0" rtlCol="0" anchor="t">
            <a:spAutoFit/>
          </a:bodyPr>
          <a:lstStyle/>
          <a:p>
            <a:pPr>
              <a:lnSpc>
                <a:spcPts val="4529"/>
              </a:lnSpc>
              <a:spcBef>
                <a:spcPct val="0"/>
              </a:spcBef>
            </a:pPr>
            <a:r>
              <a:rPr lang="en-US" sz="3019" spc="30">
                <a:solidFill>
                  <a:srgbClr val="FFFFFF"/>
                </a:solidFill>
                <a:latin typeface="Montserrat"/>
              </a:rPr>
              <a:t>Hình 6.23 Minh họa các chỉ báo sớm của đường MFI (chỉ báo dòng tiền)</a:t>
            </a:r>
          </a:p>
        </p:txBody>
      </p:sp>
      <p:sp>
        <p:nvSpPr>
          <p:cNvPr id="4" name="TextBox 4"/>
          <p:cNvSpPr txBox="1"/>
          <p:nvPr/>
        </p:nvSpPr>
        <p:spPr>
          <a:xfrm>
            <a:off x="772582" y="7468755"/>
            <a:ext cx="15670470" cy="2818245"/>
          </a:xfrm>
          <a:prstGeom prst="rect">
            <a:avLst/>
          </a:prstGeom>
        </p:spPr>
        <p:txBody>
          <a:bodyPr lIns="0" tIns="0" rIns="0" bIns="0" rtlCol="0" anchor="t">
            <a:spAutoFit/>
          </a:bodyPr>
          <a:lstStyle/>
          <a:p>
            <a:pPr>
              <a:lnSpc>
                <a:spcPts val="4507"/>
              </a:lnSpc>
              <a:spcBef>
                <a:spcPct val="0"/>
              </a:spcBef>
            </a:pPr>
            <a:r>
              <a:rPr lang="en-US" sz="3004" spc="30">
                <a:solidFill>
                  <a:srgbClr val="FFFFFF"/>
                </a:solidFill>
                <a:latin typeface="Montserrat"/>
              </a:rPr>
              <a:t>Nhìn chung, giá trị của mỗi chỉ báo kỹ thuật có thể được nhìn nhận khác nhau khi ra quyết định mua hay bán cổ phiếu.Không có chỉ báo kỹ thuật nào luôn đúng trong mọi thời điểm. Do đó, cần phải kiểm nghiệm nhiều chỉ báo và ra quyết định mua hay bán dựa trên trọng số của dấu hiệu.</a:t>
            </a:r>
          </a:p>
          <a:p>
            <a:pPr>
              <a:lnSpc>
                <a:spcPts val="4507"/>
              </a:lnSpc>
              <a:spcBef>
                <a:spcPct val="0"/>
              </a:spcBef>
            </a:pPr>
            <a:endParaRPr lang="en-US" sz="3004" spc="30">
              <a:solidFill>
                <a:srgbClr val="FFFFFF"/>
              </a:solidFill>
              <a:latin typeface="Montserrat"/>
            </a:endParaRPr>
          </a:p>
        </p:txBody>
      </p:sp>
    </p:spTree>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1028700" y="1164274"/>
            <a:ext cx="12129322" cy="3052054"/>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KẾT LUẬN: ƯU ĐIỂM CỦA PTKT</a:t>
            </a:r>
          </a:p>
        </p:txBody>
      </p:sp>
      <p:grpSp>
        <p:nvGrpSpPr>
          <p:cNvPr id="4" name="Group 4"/>
          <p:cNvGrpSpPr>
            <a:grpSpLocks noChangeAspect="1"/>
          </p:cNvGrpSpPr>
          <p:nvPr/>
        </p:nvGrpSpPr>
        <p:grpSpPr>
          <a:xfrm>
            <a:off x="8046005" y="-90854"/>
            <a:ext cx="12985223" cy="10468707"/>
            <a:chOff x="0" y="0"/>
            <a:chExt cx="6553200" cy="5283200"/>
          </a:xfrm>
        </p:grpSpPr>
        <p:sp>
          <p:nvSpPr>
            <p:cNvPr id="5" name="Freeform 5"/>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0465" r="-10465"/>
              </a:stretch>
            </a:blip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6172200"/>
            <a:ext cx="3338132" cy="4114800"/>
          </a:xfrm>
          <a:prstGeom prst="rect">
            <a:avLst/>
          </a:prstGeom>
        </p:spPr>
      </p:pic>
    </p:spTree>
    <p:extLst>
      <p:ext uri="{BB962C8B-B14F-4D97-AF65-F5344CB8AC3E}">
        <p14:creationId xmlns:p14="http://schemas.microsoft.com/office/powerpoint/2010/main" val="117738142"/>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467583" y="4566360"/>
            <a:ext cx="7042312" cy="4691940"/>
          </a:xfrm>
          <a:prstGeom prst="rect">
            <a:avLst/>
          </a:prstGeom>
        </p:spPr>
      </p:pic>
      <p:pic>
        <p:nvPicPr>
          <p:cNvPr id="4" name="Picture 4"/>
          <p:cNvPicPr>
            <a:picLocks noChangeAspect="1"/>
          </p:cNvPicPr>
          <p:nvPr/>
        </p:nvPicPr>
        <p:blipFill>
          <a:blip r:embed="rId4"/>
          <a:srcRect/>
          <a:stretch>
            <a:fillRect/>
          </a:stretch>
        </p:blipFill>
        <p:spPr>
          <a:xfrm>
            <a:off x="8988989" y="4566360"/>
            <a:ext cx="7042312" cy="4691940"/>
          </a:xfrm>
          <a:prstGeom prst="rect">
            <a:avLst/>
          </a:prstGeom>
        </p:spPr>
      </p:pic>
      <p:sp>
        <p:nvSpPr>
          <p:cNvPr id="5" name="TextBox 5"/>
          <p:cNvSpPr txBox="1"/>
          <p:nvPr/>
        </p:nvSpPr>
        <p:spPr>
          <a:xfrm>
            <a:off x="1028700" y="479469"/>
            <a:ext cx="15920578" cy="3681260"/>
          </a:xfrm>
          <a:prstGeom prst="rect">
            <a:avLst/>
          </a:prstGeom>
        </p:spPr>
        <p:txBody>
          <a:bodyPr lIns="0" tIns="0" rIns="0" bIns="0" rtlCol="0" anchor="t">
            <a:spAutoFit/>
          </a:bodyPr>
          <a:lstStyle/>
          <a:p>
            <a:pPr algn="just">
              <a:lnSpc>
                <a:spcPts val="5637"/>
              </a:lnSpc>
            </a:pPr>
            <a:endParaRPr/>
          </a:p>
          <a:p>
            <a:pPr algn="just">
              <a:lnSpc>
                <a:spcPts val="5999"/>
              </a:lnSpc>
              <a:spcBef>
                <a:spcPct val="0"/>
              </a:spcBef>
            </a:pPr>
            <a:r>
              <a:rPr lang="en-US" sz="3999" spc="39">
                <a:solidFill>
                  <a:srgbClr val="FFFFFF"/>
                </a:solidFill>
                <a:latin typeface="Montserrat Bold"/>
              </a:rPr>
              <a:t>Ưu điểm thứ nhất</a:t>
            </a:r>
            <a:r>
              <a:rPr lang="en-US" sz="3999" spc="39">
                <a:solidFill>
                  <a:srgbClr val="FFFFFF"/>
                </a:solidFill>
                <a:latin typeface="Montserrat"/>
              </a:rPr>
              <a:t> của phương pháp PTKT là nó không phụ thuộc nặng nề vào các báo cáo tài chính - nguồn thông tin cơ bản về tình hình hoạt động của một doanh nghiệp hoặc một ngành nghề.</a:t>
            </a:r>
          </a:p>
        </p:txBody>
      </p:sp>
    </p:spTree>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2304136" y="3132583"/>
            <a:ext cx="4644970" cy="3094711"/>
          </a:xfrm>
          <a:prstGeom prst="rect">
            <a:avLst/>
          </a:prstGeom>
        </p:spPr>
      </p:pic>
      <p:pic>
        <p:nvPicPr>
          <p:cNvPr id="4" name="Picture 4"/>
          <p:cNvPicPr>
            <a:picLocks noChangeAspect="1"/>
          </p:cNvPicPr>
          <p:nvPr/>
        </p:nvPicPr>
        <p:blipFill>
          <a:blip r:embed="rId4"/>
          <a:srcRect/>
          <a:stretch>
            <a:fillRect/>
          </a:stretch>
        </p:blipFill>
        <p:spPr>
          <a:xfrm>
            <a:off x="7311379" y="3047082"/>
            <a:ext cx="4240283" cy="3180212"/>
          </a:xfrm>
          <a:prstGeom prst="rect">
            <a:avLst/>
          </a:prstGeom>
        </p:spPr>
      </p:pic>
      <p:pic>
        <p:nvPicPr>
          <p:cNvPr id="5" name="Picture 5"/>
          <p:cNvPicPr>
            <a:picLocks noChangeAspect="1"/>
          </p:cNvPicPr>
          <p:nvPr/>
        </p:nvPicPr>
        <p:blipFill>
          <a:blip r:embed="rId5"/>
          <a:srcRect/>
          <a:stretch>
            <a:fillRect/>
          </a:stretch>
        </p:blipFill>
        <p:spPr>
          <a:xfrm>
            <a:off x="1785431" y="3047082"/>
            <a:ext cx="4773301" cy="3180212"/>
          </a:xfrm>
          <a:prstGeom prst="rect">
            <a:avLst/>
          </a:prstGeom>
        </p:spPr>
      </p:pic>
      <p:sp>
        <p:nvSpPr>
          <p:cNvPr id="6" name="TextBox 6"/>
          <p:cNvSpPr txBox="1"/>
          <p:nvPr/>
        </p:nvSpPr>
        <p:spPr>
          <a:xfrm>
            <a:off x="1028700" y="-104775"/>
            <a:ext cx="15920578" cy="3681260"/>
          </a:xfrm>
          <a:prstGeom prst="rect">
            <a:avLst/>
          </a:prstGeom>
        </p:spPr>
        <p:txBody>
          <a:bodyPr lIns="0" tIns="0" rIns="0" bIns="0" rtlCol="0" anchor="t">
            <a:spAutoFit/>
          </a:bodyPr>
          <a:lstStyle/>
          <a:p>
            <a:pPr algn="just">
              <a:lnSpc>
                <a:spcPts val="5637"/>
              </a:lnSpc>
            </a:pPr>
            <a:endParaRPr/>
          </a:p>
          <a:p>
            <a:pPr algn="just">
              <a:lnSpc>
                <a:spcPts val="5999"/>
              </a:lnSpc>
            </a:pPr>
            <a:r>
              <a:rPr lang="en-US" sz="3999" spc="39">
                <a:solidFill>
                  <a:srgbClr val="FFFFFF"/>
                </a:solidFill>
                <a:latin typeface="Montserrat"/>
              </a:rPr>
              <a:t>Việc sử dụng báo cáo tài chính sẽ gặp một số vấn đề như chúng </a:t>
            </a:r>
            <a:r>
              <a:rPr lang="en-US" sz="3999" spc="39">
                <a:solidFill>
                  <a:srgbClr val="FF1616"/>
                </a:solidFill>
                <a:latin typeface="Montserrat"/>
              </a:rPr>
              <a:t>không chứa đựng đầy đủ các thông tin</a:t>
            </a:r>
            <a:r>
              <a:rPr lang="en-US" sz="3999" spc="39">
                <a:solidFill>
                  <a:srgbClr val="FFFFFF"/>
                </a:solidFill>
                <a:latin typeface="Montserrat"/>
              </a:rPr>
              <a:t> cần thiết cho việc phân tích; </a:t>
            </a:r>
          </a:p>
          <a:p>
            <a:pPr algn="just">
              <a:lnSpc>
                <a:spcPts val="5999"/>
              </a:lnSpc>
              <a:spcBef>
                <a:spcPct val="0"/>
              </a:spcBef>
            </a:pPr>
            <a:endParaRPr lang="en-US" sz="3999" spc="39">
              <a:solidFill>
                <a:srgbClr val="FFFFFF"/>
              </a:solidFill>
              <a:latin typeface="Montserrat"/>
            </a:endParaRPr>
          </a:p>
        </p:txBody>
      </p:sp>
      <p:sp>
        <p:nvSpPr>
          <p:cNvPr id="7" name="TextBox 7"/>
          <p:cNvSpPr txBox="1"/>
          <p:nvPr/>
        </p:nvSpPr>
        <p:spPr>
          <a:xfrm>
            <a:off x="1183711" y="5038725"/>
            <a:ext cx="15920578" cy="5186210"/>
          </a:xfrm>
          <a:prstGeom prst="rect">
            <a:avLst/>
          </a:prstGeom>
        </p:spPr>
        <p:txBody>
          <a:bodyPr lIns="0" tIns="0" rIns="0" bIns="0" rtlCol="0" anchor="t">
            <a:spAutoFit/>
          </a:bodyPr>
          <a:lstStyle/>
          <a:p>
            <a:pPr algn="just">
              <a:lnSpc>
                <a:spcPts val="5637"/>
              </a:lnSpc>
            </a:pPr>
            <a:endParaRPr/>
          </a:p>
          <a:p>
            <a:pPr algn="just">
              <a:lnSpc>
                <a:spcPts val="5999"/>
              </a:lnSpc>
            </a:pPr>
            <a:endParaRPr/>
          </a:p>
          <a:p>
            <a:pPr algn="just">
              <a:lnSpc>
                <a:spcPts val="5999"/>
              </a:lnSpc>
            </a:pPr>
            <a:r>
              <a:rPr lang="en-US" sz="3999" spc="39">
                <a:solidFill>
                  <a:srgbClr val="FFFFFF"/>
                </a:solidFill>
                <a:latin typeface="Montserrat"/>
              </a:rPr>
              <a:t>Các báo cáo tài chính khác nhau có thể áp dụng một số nguyên tắc kế toán khác nhau nên rất khó sử dụng để so sánh và các yếu tố tâm lý và nhiều biến số định tính khác không được thể hiện trong các báo cáo tài chính.</a:t>
            </a:r>
          </a:p>
          <a:p>
            <a:pPr algn="just">
              <a:lnSpc>
                <a:spcPts val="5999"/>
              </a:lnSpc>
              <a:spcBef>
                <a:spcPct val="0"/>
              </a:spcBef>
            </a:pPr>
            <a:endParaRPr lang="en-US" sz="3999" spc="39">
              <a:solidFill>
                <a:srgbClr val="FFFFFF"/>
              </a:solidFill>
              <a:latin typeface="Montserrat"/>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1048035" y="3727614"/>
            <a:ext cx="6211265" cy="4138255"/>
          </a:xfrm>
          <a:prstGeom prst="rect">
            <a:avLst/>
          </a:prstGeom>
        </p:spPr>
      </p:pic>
      <p:sp>
        <p:nvSpPr>
          <p:cNvPr id="4" name="TextBox 4"/>
          <p:cNvSpPr txBox="1"/>
          <p:nvPr/>
        </p:nvSpPr>
        <p:spPr>
          <a:xfrm>
            <a:off x="0" y="981075"/>
            <a:ext cx="17528595" cy="1571625"/>
          </a:xfrm>
          <a:prstGeom prst="rect">
            <a:avLst/>
          </a:prstGeom>
        </p:spPr>
        <p:txBody>
          <a:bodyPr wrap="square" lIns="0" tIns="0" rIns="0" bIns="0" rtlCol="0" anchor="t">
            <a:spAutoFit/>
          </a:bodyPr>
          <a:lstStyle/>
          <a:p>
            <a:pPr algn="ctr">
              <a:lnSpc>
                <a:spcPts val="6000"/>
              </a:lnSpc>
              <a:spcBef>
                <a:spcPct val="0"/>
              </a:spcBef>
            </a:pPr>
            <a:r>
              <a:rPr lang="en-US" sz="5000" dirty="0">
                <a:solidFill>
                  <a:srgbClr val="FFFFFF"/>
                </a:solidFill>
                <a:latin typeface="Poppins Bold"/>
              </a:rPr>
              <a:t>THỨ NHẤT: GIÁ CẢ PHẢN ÁNH TOÀN BỘ CÁC BIẾN ĐỘNG THỊ TRƯỜNG</a:t>
            </a:r>
          </a:p>
        </p:txBody>
      </p:sp>
      <p:sp>
        <p:nvSpPr>
          <p:cNvPr id="5" name="TextBox 5"/>
          <p:cNvSpPr txBox="1"/>
          <p:nvPr/>
        </p:nvSpPr>
        <p:spPr>
          <a:xfrm>
            <a:off x="759405" y="2447925"/>
            <a:ext cx="9958230" cy="6402907"/>
          </a:xfrm>
          <a:prstGeom prst="rect">
            <a:avLst/>
          </a:prstGeom>
        </p:spPr>
        <p:txBody>
          <a:bodyPr lIns="0" tIns="0" rIns="0" bIns="0" rtlCol="0" anchor="t">
            <a:spAutoFit/>
          </a:bodyPr>
          <a:lstStyle/>
          <a:p>
            <a:pPr algn="just">
              <a:lnSpc>
                <a:spcPts val="5637"/>
              </a:lnSpc>
            </a:pPr>
            <a:endParaRPr dirty="0"/>
          </a:p>
          <a:p>
            <a:pPr algn="just">
              <a:lnSpc>
                <a:spcPts val="5637"/>
              </a:lnSpc>
              <a:spcBef>
                <a:spcPct val="0"/>
              </a:spcBef>
            </a:pPr>
            <a:r>
              <a:rPr lang="en-US" sz="3758" spc="37" dirty="0" err="1">
                <a:solidFill>
                  <a:srgbClr val="FFFFFF"/>
                </a:solidFill>
                <a:latin typeface="Montserrat"/>
              </a:rPr>
              <a:t>Đây</a:t>
            </a:r>
            <a:r>
              <a:rPr lang="en-US" sz="3758" spc="37" dirty="0">
                <a:solidFill>
                  <a:srgbClr val="FFFFFF"/>
                </a:solidFill>
                <a:latin typeface="Montserrat"/>
              </a:rPr>
              <a:t> </a:t>
            </a:r>
            <a:r>
              <a:rPr lang="en-US" sz="3758" spc="37" dirty="0" err="1">
                <a:solidFill>
                  <a:srgbClr val="FFFFFF"/>
                </a:solidFill>
                <a:latin typeface="Montserrat"/>
              </a:rPr>
              <a:t>là</a:t>
            </a:r>
            <a:r>
              <a:rPr lang="en-US" sz="3758" spc="37" dirty="0">
                <a:solidFill>
                  <a:srgbClr val="FFFFFF"/>
                </a:solidFill>
                <a:latin typeface="Montserrat"/>
              </a:rPr>
              <a:t> </a:t>
            </a:r>
            <a:r>
              <a:rPr lang="en-US" sz="3758" spc="37" dirty="0" err="1">
                <a:solidFill>
                  <a:srgbClr val="FFFFFF"/>
                </a:solidFill>
                <a:latin typeface="Montserrat"/>
              </a:rPr>
              <a:t>nguyên</a:t>
            </a:r>
            <a:r>
              <a:rPr lang="en-US" sz="3758" spc="37" dirty="0">
                <a:solidFill>
                  <a:srgbClr val="FFFFFF"/>
                </a:solidFill>
                <a:latin typeface="Montserrat"/>
              </a:rPr>
              <a:t> </a:t>
            </a:r>
            <a:r>
              <a:rPr lang="en-US" sz="3758" spc="37" dirty="0" err="1">
                <a:solidFill>
                  <a:srgbClr val="FFFFFF"/>
                </a:solidFill>
                <a:latin typeface="Montserrat"/>
              </a:rPr>
              <a:t>tắc</a:t>
            </a:r>
            <a:r>
              <a:rPr lang="en-US" sz="3758" spc="37" dirty="0">
                <a:solidFill>
                  <a:srgbClr val="FFFFFF"/>
                </a:solidFill>
                <a:latin typeface="Montserrat"/>
              </a:rPr>
              <a:t> </a:t>
            </a:r>
            <a:r>
              <a:rPr lang="en-US" sz="3758" spc="37" dirty="0" err="1">
                <a:solidFill>
                  <a:srgbClr val="FFFFFF"/>
                </a:solidFill>
                <a:latin typeface="Montserrat"/>
              </a:rPr>
              <a:t>đầu</a:t>
            </a:r>
            <a:r>
              <a:rPr lang="en-US" sz="3758" spc="37" dirty="0">
                <a:solidFill>
                  <a:srgbClr val="FFFFFF"/>
                </a:solidFill>
                <a:latin typeface="Montserrat"/>
              </a:rPr>
              <a:t> </a:t>
            </a:r>
            <a:r>
              <a:rPr lang="en-US" sz="3758" spc="37" dirty="0" err="1">
                <a:solidFill>
                  <a:srgbClr val="FFFFFF"/>
                </a:solidFill>
                <a:latin typeface="Montserrat"/>
              </a:rPr>
              <a:t>tiên</a:t>
            </a:r>
            <a:r>
              <a:rPr lang="en-US" sz="3758" spc="37" dirty="0">
                <a:solidFill>
                  <a:srgbClr val="FFFFFF"/>
                </a:solidFill>
                <a:latin typeface="Montserrat"/>
              </a:rPr>
              <a:t> </a:t>
            </a:r>
            <a:r>
              <a:rPr lang="en-US" sz="3758" spc="37" dirty="0" err="1">
                <a:solidFill>
                  <a:srgbClr val="FFFFFF"/>
                </a:solidFill>
                <a:latin typeface="Montserrat"/>
              </a:rPr>
              <a:t>và</a:t>
            </a:r>
            <a:r>
              <a:rPr lang="en-US" sz="3758" spc="37" dirty="0">
                <a:solidFill>
                  <a:srgbClr val="FFFFFF"/>
                </a:solidFill>
                <a:latin typeface="Montserrat"/>
              </a:rPr>
              <a:t> </a:t>
            </a:r>
            <a:r>
              <a:rPr lang="en-US" sz="3758" spc="37" dirty="0" err="1">
                <a:solidFill>
                  <a:srgbClr val="FFFFFF"/>
                </a:solidFill>
                <a:latin typeface="Montserrat"/>
              </a:rPr>
              <a:t>quan</a:t>
            </a:r>
            <a:r>
              <a:rPr lang="en-US" sz="3758" spc="37" dirty="0">
                <a:solidFill>
                  <a:srgbClr val="FFFFFF"/>
                </a:solidFill>
                <a:latin typeface="Montserrat"/>
              </a:rPr>
              <a:t> </a:t>
            </a:r>
            <a:r>
              <a:rPr lang="en-US" sz="3758" spc="37" dirty="0" err="1">
                <a:solidFill>
                  <a:srgbClr val="FFFFFF"/>
                </a:solidFill>
                <a:latin typeface="Montserrat"/>
              </a:rPr>
              <a:t>trọng</a:t>
            </a:r>
            <a:r>
              <a:rPr lang="en-US" sz="3758" spc="37" dirty="0">
                <a:solidFill>
                  <a:srgbClr val="FFFFFF"/>
                </a:solidFill>
                <a:latin typeface="Montserrat"/>
              </a:rPr>
              <a:t> </a:t>
            </a:r>
            <a:r>
              <a:rPr lang="en-US" sz="3758" spc="37" dirty="0" err="1">
                <a:solidFill>
                  <a:srgbClr val="FFFFFF"/>
                </a:solidFill>
                <a:latin typeface="Montserrat"/>
              </a:rPr>
              <a:t>nhất</a:t>
            </a:r>
            <a:r>
              <a:rPr lang="en-US" sz="3758" spc="37" dirty="0">
                <a:solidFill>
                  <a:srgbClr val="FFFFFF"/>
                </a:solidFill>
                <a:latin typeface="Montserrat"/>
              </a:rPr>
              <a:t>. </a:t>
            </a:r>
            <a:r>
              <a:rPr lang="en-US" sz="3758" spc="37" dirty="0" err="1">
                <a:solidFill>
                  <a:srgbClr val="FFFFFF"/>
                </a:solidFill>
                <a:latin typeface="Montserrat"/>
              </a:rPr>
              <a:t>Các</a:t>
            </a:r>
            <a:r>
              <a:rPr lang="en-US" sz="3758" spc="37" dirty="0">
                <a:solidFill>
                  <a:srgbClr val="FFFFFF"/>
                </a:solidFill>
                <a:latin typeface="Montserrat"/>
              </a:rPr>
              <a:t> </a:t>
            </a:r>
            <a:r>
              <a:rPr lang="en-US" sz="3758" spc="37" dirty="0" err="1">
                <a:solidFill>
                  <a:srgbClr val="FFFFFF"/>
                </a:solidFill>
                <a:latin typeface="Montserrat"/>
              </a:rPr>
              <a:t>nhà</a:t>
            </a:r>
            <a:r>
              <a:rPr lang="en-US" sz="3758" spc="37" dirty="0">
                <a:solidFill>
                  <a:srgbClr val="FFFFFF"/>
                </a:solidFill>
                <a:latin typeface="Montserrat"/>
              </a:rPr>
              <a:t> </a:t>
            </a:r>
            <a:r>
              <a:rPr lang="en-US" sz="3758" spc="37" dirty="0" err="1">
                <a:solidFill>
                  <a:srgbClr val="FFFFFF"/>
                </a:solidFill>
                <a:latin typeface="Montserrat"/>
              </a:rPr>
              <a:t>phân</a:t>
            </a:r>
            <a:r>
              <a:rPr lang="en-US" sz="3758" spc="37" dirty="0">
                <a:solidFill>
                  <a:srgbClr val="FFFFFF"/>
                </a:solidFill>
                <a:latin typeface="Montserrat"/>
              </a:rPr>
              <a:t> </a:t>
            </a:r>
            <a:r>
              <a:rPr lang="en-US" sz="3758" spc="37" dirty="0" err="1">
                <a:solidFill>
                  <a:srgbClr val="FFFFFF"/>
                </a:solidFill>
                <a:latin typeface="Montserrat"/>
              </a:rPr>
              <a:t>tích</a:t>
            </a:r>
            <a:r>
              <a:rPr lang="en-US" sz="3758" spc="37" dirty="0">
                <a:solidFill>
                  <a:srgbClr val="FFFFFF"/>
                </a:solidFill>
                <a:latin typeface="Montserrat"/>
              </a:rPr>
              <a:t> </a:t>
            </a:r>
            <a:r>
              <a:rPr lang="en-US" sz="3758" spc="37" dirty="0" err="1">
                <a:solidFill>
                  <a:srgbClr val="FFFFFF"/>
                </a:solidFill>
                <a:latin typeface="Montserrat"/>
              </a:rPr>
              <a:t>kỹ</a:t>
            </a:r>
            <a:r>
              <a:rPr lang="en-US" sz="3758" spc="37" dirty="0">
                <a:solidFill>
                  <a:srgbClr val="FFFFFF"/>
                </a:solidFill>
                <a:latin typeface="Montserrat"/>
              </a:rPr>
              <a:t> </a:t>
            </a:r>
            <a:r>
              <a:rPr lang="en-US" sz="3758" spc="37" dirty="0" err="1">
                <a:solidFill>
                  <a:srgbClr val="FFFFFF"/>
                </a:solidFill>
                <a:latin typeface="Montserrat"/>
              </a:rPr>
              <a:t>thuật</a:t>
            </a:r>
            <a:r>
              <a:rPr lang="en-US" sz="3758" spc="37" dirty="0">
                <a:solidFill>
                  <a:srgbClr val="FFFFFF"/>
                </a:solidFill>
                <a:latin typeface="Montserrat"/>
              </a:rPr>
              <a:t> tin </a:t>
            </a:r>
            <a:r>
              <a:rPr lang="en-US" sz="3758" spc="37" dirty="0" err="1">
                <a:solidFill>
                  <a:srgbClr val="FFFFFF"/>
                </a:solidFill>
                <a:latin typeface="Montserrat"/>
              </a:rPr>
              <a:t>rằng</a:t>
            </a:r>
            <a:r>
              <a:rPr lang="en-US" sz="3758" spc="37" dirty="0">
                <a:solidFill>
                  <a:srgbClr val="FFFFFF"/>
                </a:solidFill>
                <a:latin typeface="Montserrat"/>
              </a:rPr>
              <a:t>: </a:t>
            </a:r>
            <a:r>
              <a:rPr lang="en-US" sz="3758" spc="37" dirty="0" err="1">
                <a:solidFill>
                  <a:srgbClr val="FFFFFF"/>
                </a:solidFill>
                <a:latin typeface="Montserrat"/>
              </a:rPr>
              <a:t>mọi</a:t>
            </a:r>
            <a:r>
              <a:rPr lang="en-US" sz="3758" spc="37" dirty="0">
                <a:solidFill>
                  <a:srgbClr val="FFFFFF"/>
                </a:solidFill>
                <a:latin typeface="Montserrat"/>
              </a:rPr>
              <a:t> </a:t>
            </a:r>
            <a:r>
              <a:rPr lang="en-US" sz="3758" spc="37" dirty="0" err="1">
                <a:solidFill>
                  <a:srgbClr val="FFFFFF"/>
                </a:solidFill>
                <a:latin typeface="Montserrat"/>
              </a:rPr>
              <a:t>yếu</a:t>
            </a:r>
            <a:r>
              <a:rPr lang="en-US" sz="3758" spc="37" dirty="0">
                <a:solidFill>
                  <a:srgbClr val="FFFFFF"/>
                </a:solidFill>
                <a:latin typeface="Montserrat"/>
              </a:rPr>
              <a:t> </a:t>
            </a:r>
            <a:r>
              <a:rPr lang="en-US" sz="3758" spc="37" dirty="0" err="1">
                <a:solidFill>
                  <a:srgbClr val="FFFFFF"/>
                </a:solidFill>
                <a:latin typeface="Montserrat"/>
              </a:rPr>
              <a:t>tố</a:t>
            </a:r>
            <a:r>
              <a:rPr lang="en-US" sz="3758" spc="37" dirty="0">
                <a:solidFill>
                  <a:srgbClr val="FFFFFF"/>
                </a:solidFill>
                <a:latin typeface="Montserrat"/>
              </a:rPr>
              <a:t> </a:t>
            </a:r>
            <a:r>
              <a:rPr lang="en-US" sz="3758" spc="37" dirty="0" err="1">
                <a:solidFill>
                  <a:srgbClr val="FFFFFF"/>
                </a:solidFill>
                <a:latin typeface="Montserrat"/>
              </a:rPr>
              <a:t>cơ</a:t>
            </a:r>
            <a:r>
              <a:rPr lang="en-US" sz="3758" spc="37" dirty="0">
                <a:solidFill>
                  <a:srgbClr val="FFFFFF"/>
                </a:solidFill>
                <a:latin typeface="Montserrat"/>
              </a:rPr>
              <a:t> </a:t>
            </a:r>
            <a:r>
              <a:rPr lang="en-US" sz="3758" spc="37" dirty="0" err="1">
                <a:solidFill>
                  <a:srgbClr val="FFFFFF"/>
                </a:solidFill>
                <a:latin typeface="Montserrat"/>
              </a:rPr>
              <a:t>bản</a:t>
            </a:r>
            <a:r>
              <a:rPr lang="en-US" sz="3758" spc="37" dirty="0">
                <a:solidFill>
                  <a:srgbClr val="FFFFFF"/>
                </a:solidFill>
                <a:latin typeface="Montserrat"/>
              </a:rPr>
              <a:t> </a:t>
            </a:r>
            <a:r>
              <a:rPr lang="en-US" sz="3758" spc="37" dirty="0" err="1">
                <a:solidFill>
                  <a:srgbClr val="FFFFFF"/>
                </a:solidFill>
                <a:latin typeface="Montserrat"/>
              </a:rPr>
              <a:t>như</a:t>
            </a:r>
            <a:r>
              <a:rPr lang="en-US" sz="3758" spc="37" dirty="0">
                <a:solidFill>
                  <a:srgbClr val="FFFFFF"/>
                </a:solidFill>
                <a:latin typeface="Montserrat"/>
              </a:rPr>
              <a:t> </a:t>
            </a:r>
            <a:r>
              <a:rPr lang="en-US" sz="3758" spc="37" dirty="0" err="1">
                <a:solidFill>
                  <a:srgbClr val="FFFFFF"/>
                </a:solidFill>
                <a:latin typeface="Montserrat"/>
              </a:rPr>
              <a:t>kinh</a:t>
            </a:r>
            <a:r>
              <a:rPr lang="en-US" sz="3758" spc="37" dirty="0">
                <a:solidFill>
                  <a:srgbClr val="FFFFFF"/>
                </a:solidFill>
                <a:latin typeface="Montserrat"/>
              </a:rPr>
              <a:t> </a:t>
            </a:r>
            <a:r>
              <a:rPr lang="en-US" sz="3758" spc="37" dirty="0" err="1">
                <a:solidFill>
                  <a:srgbClr val="FFFFFF"/>
                </a:solidFill>
                <a:latin typeface="Montserrat"/>
              </a:rPr>
              <a:t>tế</a:t>
            </a:r>
            <a:r>
              <a:rPr lang="en-US" sz="3758" spc="37" dirty="0">
                <a:solidFill>
                  <a:srgbClr val="FFFFFF"/>
                </a:solidFill>
                <a:latin typeface="Montserrat"/>
              </a:rPr>
              <a:t>, </a:t>
            </a:r>
            <a:r>
              <a:rPr lang="en-US" sz="3758" spc="37" dirty="0" err="1">
                <a:solidFill>
                  <a:srgbClr val="FFFFFF"/>
                </a:solidFill>
                <a:latin typeface="Montserrat"/>
              </a:rPr>
              <a:t>chính</a:t>
            </a:r>
            <a:r>
              <a:rPr lang="en-US" sz="3758" spc="37" dirty="0">
                <a:solidFill>
                  <a:srgbClr val="FFFFFF"/>
                </a:solidFill>
                <a:latin typeface="Montserrat"/>
              </a:rPr>
              <a:t> </a:t>
            </a:r>
            <a:r>
              <a:rPr lang="en-US" sz="3758" spc="37" dirty="0" err="1">
                <a:solidFill>
                  <a:srgbClr val="FFFFFF"/>
                </a:solidFill>
                <a:latin typeface="Montserrat"/>
              </a:rPr>
              <a:t>trị</a:t>
            </a:r>
            <a:r>
              <a:rPr lang="en-US" sz="3758" spc="37" dirty="0">
                <a:solidFill>
                  <a:srgbClr val="FFFFFF"/>
                </a:solidFill>
                <a:latin typeface="Montserrat"/>
              </a:rPr>
              <a:t>, </a:t>
            </a:r>
            <a:r>
              <a:rPr lang="en-US" sz="3758" spc="37" dirty="0" err="1">
                <a:solidFill>
                  <a:srgbClr val="FFFFFF"/>
                </a:solidFill>
                <a:latin typeface="Montserrat"/>
              </a:rPr>
              <a:t>tâm</a:t>
            </a:r>
            <a:r>
              <a:rPr lang="en-US" sz="3758" spc="37" dirty="0">
                <a:solidFill>
                  <a:srgbClr val="FFFFFF"/>
                </a:solidFill>
                <a:latin typeface="Montserrat"/>
              </a:rPr>
              <a:t> </a:t>
            </a:r>
            <a:r>
              <a:rPr lang="en-US" sz="3758" spc="37" dirty="0" err="1">
                <a:solidFill>
                  <a:srgbClr val="FFFFFF"/>
                </a:solidFill>
                <a:latin typeface="Montserrat"/>
              </a:rPr>
              <a:t>lý</a:t>
            </a:r>
            <a:r>
              <a:rPr lang="en-US" sz="3758" spc="37" dirty="0">
                <a:solidFill>
                  <a:srgbClr val="FFFFFF"/>
                </a:solidFill>
                <a:latin typeface="Montserrat"/>
              </a:rPr>
              <a:t>... </a:t>
            </a:r>
            <a:r>
              <a:rPr lang="en-US" sz="3758" spc="37" dirty="0" err="1">
                <a:solidFill>
                  <a:srgbClr val="FFFFFF"/>
                </a:solidFill>
                <a:latin typeface="Montserrat"/>
              </a:rPr>
              <a:t>đều</a:t>
            </a:r>
            <a:r>
              <a:rPr lang="en-US" sz="3758" spc="37" dirty="0">
                <a:solidFill>
                  <a:srgbClr val="FFFFFF"/>
                </a:solidFill>
                <a:latin typeface="Montserrat"/>
              </a:rPr>
              <a:t> </a:t>
            </a:r>
            <a:r>
              <a:rPr lang="en-US" sz="3758" spc="37" dirty="0" err="1">
                <a:solidFill>
                  <a:srgbClr val="FFFFFF"/>
                </a:solidFill>
                <a:latin typeface="Montserrat"/>
              </a:rPr>
              <a:t>đã</a:t>
            </a:r>
            <a:r>
              <a:rPr lang="en-US" sz="3758" spc="37" dirty="0">
                <a:solidFill>
                  <a:srgbClr val="FFFFFF"/>
                </a:solidFill>
                <a:latin typeface="Montserrat"/>
              </a:rPr>
              <a:t> </a:t>
            </a:r>
            <a:r>
              <a:rPr lang="en-US" sz="3758" spc="37" dirty="0" err="1">
                <a:solidFill>
                  <a:srgbClr val="FFFFFF"/>
                </a:solidFill>
                <a:latin typeface="Montserrat"/>
              </a:rPr>
              <a:t>được</a:t>
            </a:r>
            <a:r>
              <a:rPr lang="en-US" sz="3758" spc="37" dirty="0">
                <a:solidFill>
                  <a:srgbClr val="FFFFFF"/>
                </a:solidFill>
                <a:latin typeface="Montserrat"/>
              </a:rPr>
              <a:t> </a:t>
            </a:r>
            <a:r>
              <a:rPr lang="en-US" sz="3758" spc="37" dirty="0" err="1">
                <a:solidFill>
                  <a:srgbClr val="FFFFFF"/>
                </a:solidFill>
                <a:latin typeface="Montserrat"/>
              </a:rPr>
              <a:t>phản</a:t>
            </a:r>
            <a:r>
              <a:rPr lang="en-US" sz="3758" spc="37" dirty="0">
                <a:solidFill>
                  <a:srgbClr val="FFFFFF"/>
                </a:solidFill>
                <a:latin typeface="Montserrat"/>
              </a:rPr>
              <a:t> </a:t>
            </a:r>
            <a:r>
              <a:rPr lang="en-US" sz="3758" spc="37" dirty="0" err="1">
                <a:solidFill>
                  <a:srgbClr val="FFFFFF"/>
                </a:solidFill>
                <a:latin typeface="Montserrat"/>
              </a:rPr>
              <a:t>ánh</a:t>
            </a:r>
            <a:r>
              <a:rPr lang="en-US" sz="3758" spc="37" dirty="0">
                <a:solidFill>
                  <a:srgbClr val="FFFFFF"/>
                </a:solidFill>
                <a:latin typeface="Montserrat"/>
              </a:rPr>
              <a:t> </a:t>
            </a:r>
            <a:r>
              <a:rPr lang="en-US" sz="3758" spc="37" dirty="0" err="1">
                <a:solidFill>
                  <a:srgbClr val="FFFFFF"/>
                </a:solidFill>
                <a:latin typeface="Montserrat"/>
              </a:rPr>
              <a:t>trên</a:t>
            </a:r>
            <a:r>
              <a:rPr lang="en-US" sz="3758" spc="37" dirty="0">
                <a:solidFill>
                  <a:srgbClr val="FFFFFF"/>
                </a:solidFill>
                <a:latin typeface="Montserrat"/>
              </a:rPr>
              <a:t> </a:t>
            </a:r>
            <a:r>
              <a:rPr lang="en-US" sz="3758" spc="37" dirty="0" err="1">
                <a:solidFill>
                  <a:srgbClr val="FFFFFF"/>
                </a:solidFill>
                <a:latin typeface="Montserrat"/>
              </a:rPr>
              <a:t>giá</a:t>
            </a:r>
            <a:r>
              <a:rPr lang="en-US" sz="3758" spc="37" dirty="0">
                <a:solidFill>
                  <a:srgbClr val="FFFFFF"/>
                </a:solidFill>
                <a:latin typeface="Montserrat"/>
              </a:rPr>
              <a:t> </a:t>
            </a:r>
            <a:r>
              <a:rPr lang="en-US" sz="3758" spc="37" dirty="0" err="1">
                <a:solidFill>
                  <a:srgbClr val="FFFFFF"/>
                </a:solidFill>
                <a:latin typeface="Montserrat"/>
              </a:rPr>
              <a:t>cả</a:t>
            </a:r>
            <a:r>
              <a:rPr lang="en-US" sz="3758" spc="37" dirty="0">
                <a:solidFill>
                  <a:srgbClr val="FFFFFF"/>
                </a:solidFill>
                <a:latin typeface="Montserrat"/>
              </a:rPr>
              <a:t> </a:t>
            </a:r>
            <a:r>
              <a:rPr lang="en-US" sz="3758" spc="37" dirty="0" err="1">
                <a:solidFill>
                  <a:srgbClr val="FFFFFF"/>
                </a:solidFill>
                <a:latin typeface="Montserrat"/>
              </a:rPr>
              <a:t>thị</a:t>
            </a:r>
            <a:r>
              <a:rPr lang="en-US" sz="3758" spc="37" dirty="0">
                <a:solidFill>
                  <a:srgbClr val="FFFFFF"/>
                </a:solidFill>
                <a:latin typeface="Montserrat"/>
              </a:rPr>
              <a:t> </a:t>
            </a:r>
            <a:r>
              <a:rPr lang="en-US" sz="3758" spc="37" dirty="0" err="1">
                <a:solidFill>
                  <a:srgbClr val="FFFFFF"/>
                </a:solidFill>
                <a:latin typeface="Montserrat"/>
              </a:rPr>
              <a:t>trường</a:t>
            </a:r>
            <a:r>
              <a:rPr lang="en-US" sz="3758" spc="37" dirty="0">
                <a:solidFill>
                  <a:srgbClr val="FFFFFF"/>
                </a:solidFill>
                <a:latin typeface="Montserrat"/>
              </a:rPr>
              <a:t>. </a:t>
            </a:r>
            <a:r>
              <a:rPr lang="en-US" sz="3758" spc="37" dirty="0" err="1">
                <a:solidFill>
                  <a:srgbClr val="FFFFFF"/>
                </a:solidFill>
                <a:latin typeface="Montserrat"/>
              </a:rPr>
              <a:t>Không</a:t>
            </a:r>
            <a:r>
              <a:rPr lang="en-US" sz="3758" spc="37" dirty="0">
                <a:solidFill>
                  <a:srgbClr val="FFFFFF"/>
                </a:solidFill>
                <a:latin typeface="Montserrat"/>
              </a:rPr>
              <a:t> </a:t>
            </a:r>
            <a:r>
              <a:rPr lang="en-US" sz="3758" spc="37" dirty="0" err="1">
                <a:solidFill>
                  <a:srgbClr val="FFFFFF"/>
                </a:solidFill>
                <a:latin typeface="Montserrat"/>
              </a:rPr>
              <a:t>có</a:t>
            </a:r>
            <a:r>
              <a:rPr lang="en-US" sz="3758" spc="37" dirty="0">
                <a:solidFill>
                  <a:srgbClr val="FFFFFF"/>
                </a:solidFill>
                <a:latin typeface="Montserrat"/>
              </a:rPr>
              <a:t> </a:t>
            </a:r>
            <a:r>
              <a:rPr lang="en-US" sz="3758" spc="37" dirty="0" err="1">
                <a:solidFill>
                  <a:srgbClr val="FFFFFF"/>
                </a:solidFill>
                <a:latin typeface="Montserrat"/>
              </a:rPr>
              <a:t>gì</a:t>
            </a:r>
            <a:r>
              <a:rPr lang="en-US" sz="3758" spc="37" dirty="0">
                <a:solidFill>
                  <a:srgbClr val="FFFFFF"/>
                </a:solidFill>
                <a:latin typeface="Montserrat"/>
              </a:rPr>
              <a:t> </a:t>
            </a:r>
            <a:r>
              <a:rPr lang="en-US" sz="3758" spc="37" dirty="0" err="1">
                <a:solidFill>
                  <a:srgbClr val="FFFFFF"/>
                </a:solidFill>
                <a:latin typeface="Montserrat"/>
              </a:rPr>
              <a:t>là</a:t>
            </a:r>
            <a:r>
              <a:rPr lang="en-US" sz="3758" spc="37" dirty="0">
                <a:solidFill>
                  <a:srgbClr val="FFFFFF"/>
                </a:solidFill>
                <a:latin typeface="Montserrat"/>
              </a:rPr>
              <a:t> </a:t>
            </a:r>
            <a:r>
              <a:rPr lang="en-US" sz="3758" spc="37" dirty="0" err="1">
                <a:solidFill>
                  <a:srgbClr val="FFFFFF"/>
                </a:solidFill>
                <a:latin typeface="Montserrat"/>
              </a:rPr>
              <a:t>bất</a:t>
            </a:r>
            <a:r>
              <a:rPr lang="en-US" sz="3758" spc="37" dirty="0">
                <a:solidFill>
                  <a:srgbClr val="FFFFFF"/>
                </a:solidFill>
                <a:latin typeface="Montserrat"/>
              </a:rPr>
              <a:t> </a:t>
            </a:r>
            <a:r>
              <a:rPr lang="en-US" sz="3758" spc="37" dirty="0" err="1">
                <a:solidFill>
                  <a:srgbClr val="FFFFFF"/>
                </a:solidFill>
                <a:latin typeface="Montserrat"/>
              </a:rPr>
              <a:t>thường</a:t>
            </a:r>
            <a:r>
              <a:rPr lang="en-US" sz="3758" spc="37" dirty="0">
                <a:solidFill>
                  <a:srgbClr val="FFFFFF"/>
                </a:solidFill>
                <a:latin typeface="Montserrat"/>
              </a:rPr>
              <a:t> </a:t>
            </a:r>
            <a:r>
              <a:rPr lang="en-US" sz="3758" spc="37" dirty="0" err="1">
                <a:solidFill>
                  <a:srgbClr val="FFFFFF"/>
                </a:solidFill>
                <a:latin typeface="Montserrat"/>
              </a:rPr>
              <a:t>khi</a:t>
            </a:r>
            <a:r>
              <a:rPr lang="en-US" sz="3758" spc="37" dirty="0">
                <a:solidFill>
                  <a:srgbClr val="FFFFFF"/>
                </a:solidFill>
                <a:latin typeface="Montserrat"/>
              </a:rPr>
              <a:t> </a:t>
            </a:r>
            <a:r>
              <a:rPr lang="en-US" sz="3758" spc="37" dirty="0" err="1">
                <a:solidFill>
                  <a:srgbClr val="FFFFFF"/>
                </a:solidFill>
                <a:latin typeface="Montserrat"/>
              </a:rPr>
              <a:t>cổ</a:t>
            </a:r>
            <a:r>
              <a:rPr lang="en-US" sz="3758" spc="37" dirty="0">
                <a:solidFill>
                  <a:srgbClr val="FFFFFF"/>
                </a:solidFill>
                <a:latin typeface="Montserrat"/>
              </a:rPr>
              <a:t> </a:t>
            </a:r>
            <a:r>
              <a:rPr lang="en-US" sz="3758" spc="37" dirty="0" err="1">
                <a:solidFill>
                  <a:srgbClr val="FFFFFF"/>
                </a:solidFill>
                <a:latin typeface="Montserrat"/>
              </a:rPr>
              <a:t>phiếu</a:t>
            </a:r>
            <a:r>
              <a:rPr lang="en-US" sz="3758" spc="37" dirty="0">
                <a:solidFill>
                  <a:srgbClr val="FFFFFF"/>
                </a:solidFill>
                <a:latin typeface="Montserrat"/>
              </a:rPr>
              <a:t> </a:t>
            </a:r>
            <a:r>
              <a:rPr lang="en-US" sz="3758" spc="37" dirty="0" err="1">
                <a:solidFill>
                  <a:srgbClr val="FFFFFF"/>
                </a:solidFill>
                <a:latin typeface="Montserrat"/>
              </a:rPr>
              <a:t>của</a:t>
            </a:r>
            <a:r>
              <a:rPr lang="en-US" sz="3758" spc="37" dirty="0">
                <a:solidFill>
                  <a:srgbClr val="FFFFFF"/>
                </a:solidFill>
                <a:latin typeface="Montserrat"/>
              </a:rPr>
              <a:t> </a:t>
            </a:r>
            <a:r>
              <a:rPr lang="en-US" sz="3758" spc="37" dirty="0" err="1">
                <a:solidFill>
                  <a:srgbClr val="FFFFFF"/>
                </a:solidFill>
                <a:latin typeface="Montserrat"/>
              </a:rPr>
              <a:t>một</a:t>
            </a:r>
            <a:r>
              <a:rPr lang="en-US" sz="3758" spc="37" dirty="0">
                <a:solidFill>
                  <a:srgbClr val="FFFFFF"/>
                </a:solidFill>
                <a:latin typeface="Montserrat"/>
              </a:rPr>
              <a:t> </a:t>
            </a:r>
            <a:r>
              <a:rPr lang="en-US" sz="3758" spc="37" dirty="0" err="1">
                <a:solidFill>
                  <a:srgbClr val="FFFFFF"/>
                </a:solidFill>
                <a:latin typeface="Montserrat"/>
              </a:rPr>
              <a:t>công</a:t>
            </a:r>
            <a:r>
              <a:rPr lang="en-US" sz="3758" spc="37" dirty="0">
                <a:solidFill>
                  <a:srgbClr val="FFFFFF"/>
                </a:solidFill>
                <a:latin typeface="Montserrat"/>
              </a:rPr>
              <a:t> ty </a:t>
            </a:r>
            <a:r>
              <a:rPr lang="en-US" sz="3758" spc="37" dirty="0" err="1">
                <a:solidFill>
                  <a:srgbClr val="FFFFFF"/>
                </a:solidFill>
                <a:latin typeface="Montserrat"/>
              </a:rPr>
              <a:t>được</a:t>
            </a:r>
            <a:r>
              <a:rPr lang="en-US" sz="3758" spc="37" dirty="0">
                <a:solidFill>
                  <a:srgbClr val="FFFFFF"/>
                </a:solidFill>
                <a:latin typeface="Montserrat"/>
              </a:rPr>
              <a:t> </a:t>
            </a:r>
            <a:r>
              <a:rPr lang="en-US" sz="3758" spc="37" dirty="0" err="1">
                <a:solidFill>
                  <a:srgbClr val="FFFFFF"/>
                </a:solidFill>
                <a:latin typeface="Montserrat"/>
              </a:rPr>
              <a:t>giao</a:t>
            </a:r>
            <a:r>
              <a:rPr lang="en-US" sz="3758" spc="37" dirty="0">
                <a:solidFill>
                  <a:srgbClr val="FFFFFF"/>
                </a:solidFill>
                <a:latin typeface="Montserrat"/>
              </a:rPr>
              <a:t> </a:t>
            </a:r>
            <a:r>
              <a:rPr lang="en-US" sz="3758" spc="37" dirty="0" err="1">
                <a:solidFill>
                  <a:srgbClr val="FFFFFF"/>
                </a:solidFill>
                <a:latin typeface="Montserrat"/>
              </a:rPr>
              <a:t>dịch</a:t>
            </a:r>
            <a:r>
              <a:rPr lang="en-US" sz="3758" spc="37" dirty="0">
                <a:solidFill>
                  <a:srgbClr val="FFFFFF"/>
                </a:solidFill>
                <a:latin typeface="Montserrat"/>
              </a:rPr>
              <a:t> </a:t>
            </a:r>
            <a:r>
              <a:rPr lang="en-US" sz="3758" spc="37" dirty="0" err="1">
                <a:solidFill>
                  <a:srgbClr val="FFFFFF"/>
                </a:solidFill>
                <a:latin typeface="Montserrat"/>
              </a:rPr>
              <a:t>cao</a:t>
            </a:r>
            <a:r>
              <a:rPr lang="en-US" sz="3758" spc="37" dirty="0">
                <a:solidFill>
                  <a:srgbClr val="FFFFFF"/>
                </a:solidFill>
                <a:latin typeface="Montserrat"/>
              </a:rPr>
              <a:t> </a:t>
            </a:r>
            <a:r>
              <a:rPr lang="en-US" sz="3758" spc="37" dirty="0" err="1">
                <a:solidFill>
                  <a:srgbClr val="FFFFFF"/>
                </a:solidFill>
                <a:latin typeface="Montserrat"/>
              </a:rPr>
              <a:t>hơn</a:t>
            </a:r>
            <a:r>
              <a:rPr lang="en-US" sz="3758" spc="37" dirty="0">
                <a:solidFill>
                  <a:srgbClr val="FFFFFF"/>
                </a:solidFill>
                <a:latin typeface="Montserrat"/>
              </a:rPr>
              <a:t> hay </a:t>
            </a:r>
            <a:r>
              <a:rPr lang="en-US" sz="3758" spc="37" dirty="0" err="1">
                <a:solidFill>
                  <a:srgbClr val="FFFFFF"/>
                </a:solidFill>
                <a:latin typeface="Montserrat"/>
              </a:rPr>
              <a:t>thấp</a:t>
            </a:r>
            <a:r>
              <a:rPr lang="en-US" sz="3758" spc="37" dirty="0">
                <a:solidFill>
                  <a:srgbClr val="FFFFFF"/>
                </a:solidFill>
                <a:latin typeface="Montserrat"/>
              </a:rPr>
              <a:t> </a:t>
            </a:r>
            <a:r>
              <a:rPr lang="en-US" sz="3758" spc="37" dirty="0" err="1">
                <a:solidFill>
                  <a:srgbClr val="FFFFFF"/>
                </a:solidFill>
                <a:latin typeface="Montserrat"/>
              </a:rPr>
              <a:t>hơn</a:t>
            </a:r>
            <a:r>
              <a:rPr lang="en-US" sz="3758" spc="37" dirty="0">
                <a:solidFill>
                  <a:srgbClr val="FFFFFF"/>
                </a:solidFill>
                <a:latin typeface="Montserrat"/>
              </a:rPr>
              <a:t> so </a:t>
            </a:r>
            <a:r>
              <a:rPr lang="en-US" sz="3758" spc="37" dirty="0" err="1">
                <a:solidFill>
                  <a:srgbClr val="FFFFFF"/>
                </a:solidFill>
                <a:latin typeface="Montserrat"/>
              </a:rPr>
              <a:t>với</a:t>
            </a:r>
            <a:r>
              <a:rPr lang="en-US" sz="3758" spc="37" dirty="0">
                <a:solidFill>
                  <a:srgbClr val="FFFFFF"/>
                </a:solidFill>
                <a:latin typeface="Montserrat"/>
              </a:rPr>
              <a:t> </a:t>
            </a:r>
            <a:r>
              <a:rPr lang="en-US" sz="3758" spc="37" dirty="0" err="1">
                <a:solidFill>
                  <a:srgbClr val="FFFFFF"/>
                </a:solidFill>
                <a:latin typeface="Montserrat"/>
              </a:rPr>
              <a:t>giá</a:t>
            </a:r>
            <a:r>
              <a:rPr lang="en-US" sz="3758" spc="37" dirty="0">
                <a:solidFill>
                  <a:srgbClr val="FFFFFF"/>
                </a:solidFill>
                <a:latin typeface="Montserrat"/>
              </a:rPr>
              <a:t> </a:t>
            </a:r>
            <a:r>
              <a:rPr lang="en-US" sz="3758" spc="37" dirty="0" err="1">
                <a:solidFill>
                  <a:srgbClr val="FFFFFF"/>
                </a:solidFill>
                <a:latin typeface="Montserrat"/>
              </a:rPr>
              <a:t>trị</a:t>
            </a:r>
            <a:r>
              <a:rPr lang="en-US" sz="3758" spc="37" dirty="0">
                <a:solidFill>
                  <a:srgbClr val="FFFFFF"/>
                </a:solidFill>
                <a:latin typeface="Montserrat"/>
              </a:rPr>
              <a:t> </a:t>
            </a:r>
            <a:r>
              <a:rPr lang="en-US" sz="3758" spc="37" dirty="0" err="1">
                <a:solidFill>
                  <a:srgbClr val="FFFFFF"/>
                </a:solidFill>
                <a:latin typeface="Montserrat"/>
              </a:rPr>
              <a:t>sổ</a:t>
            </a:r>
            <a:r>
              <a:rPr lang="en-US" sz="3758" spc="37" dirty="0">
                <a:solidFill>
                  <a:srgbClr val="FFFFFF"/>
                </a:solidFill>
                <a:latin typeface="Montserrat"/>
              </a:rPr>
              <a:t> </a:t>
            </a:r>
            <a:r>
              <a:rPr lang="en-US" sz="3758" spc="37" dirty="0" err="1">
                <a:solidFill>
                  <a:srgbClr val="FFFFFF"/>
                </a:solidFill>
                <a:latin typeface="Montserrat"/>
              </a:rPr>
              <a:t>sách</a:t>
            </a:r>
            <a:r>
              <a:rPr lang="en-US" sz="3758" spc="37" dirty="0">
                <a:solidFill>
                  <a:srgbClr val="FFFFFF"/>
                </a:solidFill>
                <a:latin typeface="Montserrat"/>
              </a:rPr>
              <a:t> </a:t>
            </a:r>
            <a:r>
              <a:rPr lang="en-US" sz="3758" spc="37" dirty="0" err="1">
                <a:solidFill>
                  <a:srgbClr val="FFFFFF"/>
                </a:solidFill>
                <a:latin typeface="Montserrat"/>
              </a:rPr>
              <a:t>trên</a:t>
            </a:r>
            <a:r>
              <a:rPr lang="en-US" sz="3758" spc="37" dirty="0">
                <a:solidFill>
                  <a:srgbClr val="FFFFFF"/>
                </a:solidFill>
                <a:latin typeface="Montserrat"/>
              </a:rPr>
              <a:t> </a:t>
            </a:r>
            <a:r>
              <a:rPr lang="en-US" sz="3758" spc="37" dirty="0" err="1">
                <a:solidFill>
                  <a:srgbClr val="FFFFFF"/>
                </a:solidFill>
                <a:latin typeface="Montserrat"/>
              </a:rPr>
              <a:t>một</a:t>
            </a:r>
            <a:r>
              <a:rPr lang="en-US" sz="3758" spc="37" dirty="0">
                <a:solidFill>
                  <a:srgbClr val="FFFFFF"/>
                </a:solidFill>
                <a:latin typeface="Montserrat"/>
              </a:rPr>
              <a:t> </a:t>
            </a:r>
            <a:r>
              <a:rPr lang="en-US" sz="3758" spc="37" dirty="0" err="1">
                <a:solidFill>
                  <a:srgbClr val="FFFFFF"/>
                </a:solidFill>
                <a:latin typeface="Montserrat"/>
              </a:rPr>
              <a:t>cổ</a:t>
            </a:r>
            <a:r>
              <a:rPr lang="en-US" sz="3758" spc="37" dirty="0">
                <a:solidFill>
                  <a:srgbClr val="FFFFFF"/>
                </a:solidFill>
                <a:latin typeface="Montserrat"/>
              </a:rPr>
              <a:t> </a:t>
            </a:r>
            <a:r>
              <a:rPr lang="en-US" sz="3758" spc="37" dirty="0" err="1">
                <a:solidFill>
                  <a:srgbClr val="FFFFFF"/>
                </a:solidFill>
                <a:latin typeface="Montserrat"/>
              </a:rPr>
              <a:t>phiếu</a:t>
            </a:r>
            <a:endParaRPr lang="en-US" sz="3758" spc="37" dirty="0">
              <a:solidFill>
                <a:srgbClr val="FFFFFF"/>
              </a:solidFill>
              <a:latin typeface="Montserrat"/>
            </a:endParaRPr>
          </a:p>
        </p:txBody>
      </p:sp>
    </p:spTree>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2260986" y="3885797"/>
            <a:ext cx="13766027" cy="6401203"/>
          </a:xfrm>
          <a:prstGeom prst="rect">
            <a:avLst/>
          </a:prstGeom>
        </p:spPr>
      </p:pic>
      <p:sp>
        <p:nvSpPr>
          <p:cNvPr id="4" name="TextBox 4"/>
          <p:cNvSpPr txBox="1"/>
          <p:nvPr/>
        </p:nvSpPr>
        <p:spPr>
          <a:xfrm>
            <a:off x="1028700" y="-436261"/>
            <a:ext cx="15920578" cy="4433735"/>
          </a:xfrm>
          <a:prstGeom prst="rect">
            <a:avLst/>
          </a:prstGeom>
        </p:spPr>
        <p:txBody>
          <a:bodyPr lIns="0" tIns="0" rIns="0" bIns="0" rtlCol="0" anchor="t">
            <a:spAutoFit/>
          </a:bodyPr>
          <a:lstStyle/>
          <a:p>
            <a:pPr algn="just">
              <a:lnSpc>
                <a:spcPts val="5637"/>
              </a:lnSpc>
            </a:pPr>
            <a:endParaRPr/>
          </a:p>
          <a:p>
            <a:pPr algn="just">
              <a:lnSpc>
                <a:spcPts val="5999"/>
              </a:lnSpc>
            </a:pPr>
            <a:endParaRPr/>
          </a:p>
          <a:p>
            <a:pPr algn="just">
              <a:lnSpc>
                <a:spcPts val="5999"/>
              </a:lnSpc>
            </a:pPr>
            <a:r>
              <a:rPr lang="en-US" sz="3999" spc="39">
                <a:solidFill>
                  <a:srgbClr val="FFFFFF"/>
                </a:solidFill>
                <a:latin typeface="Montserrat Bold"/>
              </a:rPr>
              <a:t>Ưu điểm thứ hai </a:t>
            </a:r>
            <a:r>
              <a:rPr lang="en-US" sz="3999" spc="39">
                <a:solidFill>
                  <a:srgbClr val="FFFFFF"/>
                </a:solidFill>
                <a:latin typeface="Montserrat"/>
              </a:rPr>
              <a:t>của PTKT là </a:t>
            </a:r>
            <a:r>
              <a:rPr lang="en-US" sz="3999" spc="39">
                <a:solidFill>
                  <a:srgbClr val="FF1616"/>
                </a:solidFill>
                <a:latin typeface="Montserrat"/>
              </a:rPr>
              <a:t>nhanh chóng nhận ra xu thế</a:t>
            </a:r>
            <a:r>
              <a:rPr lang="en-US" sz="3999" spc="39">
                <a:solidFill>
                  <a:srgbClr val="FFFFFF"/>
                </a:solidFill>
                <a:latin typeface="Montserrat"/>
              </a:rPr>
              <a:t> dịch chuyển sang một mức giá cân bằng mới bất kể đâu là nguyên nhân của sự dịch chuyển.  </a:t>
            </a:r>
          </a:p>
          <a:p>
            <a:pPr algn="just">
              <a:lnSpc>
                <a:spcPts val="5999"/>
              </a:lnSpc>
              <a:spcBef>
                <a:spcPct val="0"/>
              </a:spcBef>
            </a:pPr>
            <a:endParaRPr lang="en-US" sz="3999" spc="39">
              <a:solidFill>
                <a:srgbClr val="FFFFFF"/>
              </a:solidFill>
              <a:latin typeface="Montserrat"/>
            </a:endParaRPr>
          </a:p>
        </p:txBody>
      </p:sp>
    </p:spTree>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252483" y="3570597"/>
            <a:ext cx="8006817" cy="5344550"/>
          </a:xfrm>
          <a:prstGeom prst="rect">
            <a:avLst/>
          </a:prstGeom>
        </p:spPr>
      </p:pic>
      <p:sp>
        <p:nvSpPr>
          <p:cNvPr id="4" name="TextBox 4"/>
          <p:cNvSpPr txBox="1"/>
          <p:nvPr/>
        </p:nvSpPr>
        <p:spPr>
          <a:xfrm>
            <a:off x="1028700" y="-488080"/>
            <a:ext cx="15920578" cy="2928785"/>
          </a:xfrm>
          <a:prstGeom prst="rect">
            <a:avLst/>
          </a:prstGeom>
        </p:spPr>
        <p:txBody>
          <a:bodyPr lIns="0" tIns="0" rIns="0" bIns="0" rtlCol="0" anchor="t">
            <a:spAutoFit/>
          </a:bodyPr>
          <a:lstStyle/>
          <a:p>
            <a:pPr algn="just">
              <a:lnSpc>
                <a:spcPts val="5637"/>
              </a:lnSpc>
            </a:pPr>
            <a:endParaRPr/>
          </a:p>
          <a:p>
            <a:pPr algn="just">
              <a:lnSpc>
                <a:spcPts val="5999"/>
              </a:lnSpc>
            </a:pPr>
            <a:endParaRPr/>
          </a:p>
          <a:p>
            <a:pPr algn="just">
              <a:lnSpc>
                <a:spcPts val="5999"/>
              </a:lnSpc>
              <a:spcBef>
                <a:spcPct val="0"/>
              </a:spcBef>
            </a:pPr>
            <a:r>
              <a:rPr lang="en-US" sz="3999" spc="39">
                <a:solidFill>
                  <a:srgbClr val="FFFFFF"/>
                </a:solidFill>
                <a:latin typeface="Montserrat Bold"/>
              </a:rPr>
              <a:t>Ưu điểm thứ ba c</a:t>
            </a:r>
            <a:r>
              <a:rPr lang="en-US" sz="3999" spc="39">
                <a:solidFill>
                  <a:srgbClr val="FFFFFF"/>
                </a:solidFill>
                <a:latin typeface="Montserrat"/>
              </a:rPr>
              <a:t>ủa PTKT là có </a:t>
            </a:r>
            <a:r>
              <a:rPr lang="en-US" sz="3999" spc="39">
                <a:solidFill>
                  <a:srgbClr val="FF1616"/>
                </a:solidFill>
                <a:latin typeface="Montserrat"/>
              </a:rPr>
              <a:t>khả năng thích ứng</a:t>
            </a:r>
            <a:r>
              <a:rPr lang="en-US" sz="3999" spc="39">
                <a:solidFill>
                  <a:srgbClr val="FFFFFF"/>
                </a:solidFill>
                <a:latin typeface="Montserrat"/>
              </a:rPr>
              <a:t> với bất kỳ một hoàn cảnh kinh doanh nào và độ lớn thời gian nào.</a:t>
            </a:r>
            <a:r>
              <a:rPr lang="en-US" sz="3999" spc="39">
                <a:solidFill>
                  <a:srgbClr val="FFFFFF"/>
                </a:solidFill>
                <a:latin typeface="Montserrat Bold"/>
              </a:rPr>
              <a:t> </a:t>
            </a:r>
          </a:p>
        </p:txBody>
      </p:sp>
      <p:sp>
        <p:nvSpPr>
          <p:cNvPr id="5" name="TextBox 5"/>
          <p:cNvSpPr txBox="1"/>
          <p:nvPr/>
        </p:nvSpPr>
        <p:spPr>
          <a:xfrm>
            <a:off x="1028700" y="1431320"/>
            <a:ext cx="7960289" cy="8256627"/>
          </a:xfrm>
          <a:prstGeom prst="rect">
            <a:avLst/>
          </a:prstGeom>
        </p:spPr>
        <p:txBody>
          <a:bodyPr lIns="0" tIns="0" rIns="0" bIns="0" rtlCol="0" anchor="t">
            <a:spAutoFit/>
          </a:bodyPr>
          <a:lstStyle/>
          <a:p>
            <a:pPr algn="just">
              <a:lnSpc>
                <a:spcPts val="5145"/>
              </a:lnSpc>
            </a:pPr>
            <a:endParaRPr/>
          </a:p>
          <a:p>
            <a:pPr algn="just">
              <a:lnSpc>
                <a:spcPts val="5476"/>
              </a:lnSpc>
            </a:pPr>
            <a:endParaRPr/>
          </a:p>
          <a:p>
            <a:pPr algn="just">
              <a:lnSpc>
                <a:spcPts val="5476"/>
              </a:lnSpc>
              <a:spcBef>
                <a:spcPct val="0"/>
              </a:spcBef>
            </a:pPr>
            <a:r>
              <a:rPr lang="en-US" sz="3651" spc="36">
                <a:solidFill>
                  <a:srgbClr val="FFFFFF"/>
                </a:solidFill>
                <a:latin typeface="Montserrat"/>
              </a:rPr>
              <a:t>Trong khi phần lớn các nhà phân tích cơ bản với một số lượng lớn số liệu cần phải giải quyết nên có xu hướng chuyên môn hóa phân tích một nhóm các nhân tố nào đó thì các nhà PTKT có thể</a:t>
            </a:r>
            <a:r>
              <a:rPr lang="en-US" sz="3651" spc="36">
                <a:solidFill>
                  <a:srgbClr val="FF1616"/>
                </a:solidFill>
                <a:latin typeface="Montserrat"/>
              </a:rPr>
              <a:t> linh hoạt hơn</a:t>
            </a:r>
            <a:r>
              <a:rPr lang="en-US" sz="3651" spc="36">
                <a:solidFill>
                  <a:srgbClr val="FFFFFF"/>
                </a:solidFill>
                <a:latin typeface="Montserrat"/>
              </a:rPr>
              <a:t>. Họ có thể tự do lựa chọn kỹ càng giữa các thị trường và giữa các cổ phiếu để đầu tư.</a:t>
            </a:r>
          </a:p>
        </p:txBody>
      </p:sp>
    </p:spTree>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2982920" y="3509774"/>
            <a:ext cx="10971918" cy="6171704"/>
          </a:xfrm>
          <a:prstGeom prst="rect">
            <a:avLst/>
          </a:prstGeom>
        </p:spPr>
      </p:pic>
      <p:sp>
        <p:nvSpPr>
          <p:cNvPr id="4" name="TextBox 4"/>
          <p:cNvSpPr txBox="1"/>
          <p:nvPr/>
        </p:nvSpPr>
        <p:spPr>
          <a:xfrm>
            <a:off x="1028700" y="187882"/>
            <a:ext cx="15920578" cy="3714750"/>
          </a:xfrm>
          <a:prstGeom prst="rect">
            <a:avLst/>
          </a:prstGeom>
        </p:spPr>
        <p:txBody>
          <a:bodyPr lIns="0" tIns="0" rIns="0" bIns="0" rtlCol="0" anchor="t">
            <a:spAutoFit/>
          </a:bodyPr>
          <a:lstStyle/>
          <a:p>
            <a:pPr algn="just">
              <a:lnSpc>
                <a:spcPts val="5999"/>
              </a:lnSpc>
            </a:pPr>
            <a:endParaRPr/>
          </a:p>
          <a:p>
            <a:pPr algn="just">
              <a:lnSpc>
                <a:spcPts val="5999"/>
              </a:lnSpc>
            </a:pPr>
            <a:r>
              <a:rPr lang="en-US" sz="3999" spc="39">
                <a:solidFill>
                  <a:srgbClr val="FFFFFF"/>
                </a:solidFill>
                <a:latin typeface="Montserrat Bold"/>
              </a:rPr>
              <a:t>Ưu điểm thứ tư</a:t>
            </a:r>
            <a:r>
              <a:rPr lang="en-US" sz="3999" spc="39">
                <a:solidFill>
                  <a:srgbClr val="FFFFFF"/>
                </a:solidFill>
                <a:latin typeface="Montserrat"/>
              </a:rPr>
              <a:t> là các nhà PTKT sử dụng đồ thị như một “bức tranh lớn”, họ </a:t>
            </a:r>
            <a:r>
              <a:rPr lang="en-US" sz="3999" spc="39">
                <a:solidFill>
                  <a:srgbClr val="FF1616"/>
                </a:solidFill>
                <a:latin typeface="Montserrat"/>
              </a:rPr>
              <a:t>tránh được sự phiến diện</a:t>
            </a:r>
            <a:r>
              <a:rPr lang="en-US" sz="3999" spc="39">
                <a:solidFill>
                  <a:srgbClr val="FFFFFF"/>
                </a:solidFill>
                <a:latin typeface="Montserrat"/>
              </a:rPr>
              <a:t> là kết quả mang lại từ một nhóm nhân tố nào đó của thị trường.</a:t>
            </a:r>
          </a:p>
          <a:p>
            <a:pPr algn="just">
              <a:lnSpc>
                <a:spcPts val="5999"/>
              </a:lnSpc>
              <a:spcBef>
                <a:spcPct val="0"/>
              </a:spcBef>
            </a:pPr>
            <a:endParaRPr lang="en-US" sz="3999" spc="39">
              <a:solidFill>
                <a:srgbClr val="FFFFFF"/>
              </a:solidFill>
              <a:latin typeface="Montserrat"/>
            </a:endParaRPr>
          </a:p>
        </p:txBody>
      </p:sp>
    </p:spTree>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759643" y="3212503"/>
            <a:ext cx="6179580" cy="4117145"/>
          </a:xfrm>
          <a:prstGeom prst="rect">
            <a:avLst/>
          </a:prstGeom>
        </p:spPr>
      </p:pic>
      <p:pic>
        <p:nvPicPr>
          <p:cNvPr id="4" name="Picture 4"/>
          <p:cNvPicPr>
            <a:picLocks noChangeAspect="1"/>
          </p:cNvPicPr>
          <p:nvPr/>
        </p:nvPicPr>
        <p:blipFill>
          <a:blip r:embed="rId4"/>
          <a:srcRect/>
          <a:stretch>
            <a:fillRect/>
          </a:stretch>
        </p:blipFill>
        <p:spPr>
          <a:xfrm>
            <a:off x="8664369" y="3212503"/>
            <a:ext cx="7033768" cy="3947702"/>
          </a:xfrm>
          <a:prstGeom prst="rect">
            <a:avLst/>
          </a:prstGeom>
        </p:spPr>
      </p:pic>
      <p:sp>
        <p:nvSpPr>
          <p:cNvPr id="5" name="TextBox 5"/>
          <p:cNvSpPr txBox="1"/>
          <p:nvPr/>
        </p:nvSpPr>
        <p:spPr>
          <a:xfrm>
            <a:off x="1183711" y="-104775"/>
            <a:ext cx="15920578" cy="3714750"/>
          </a:xfrm>
          <a:prstGeom prst="rect">
            <a:avLst/>
          </a:prstGeom>
        </p:spPr>
        <p:txBody>
          <a:bodyPr lIns="0" tIns="0" rIns="0" bIns="0" rtlCol="0" anchor="t">
            <a:spAutoFit/>
          </a:bodyPr>
          <a:lstStyle/>
          <a:p>
            <a:pPr algn="just">
              <a:lnSpc>
                <a:spcPts val="5999"/>
              </a:lnSpc>
            </a:pPr>
            <a:endParaRPr/>
          </a:p>
          <a:p>
            <a:pPr algn="just">
              <a:lnSpc>
                <a:spcPts val="5999"/>
              </a:lnSpc>
            </a:pPr>
            <a:r>
              <a:rPr lang="en-US" sz="3999" spc="39">
                <a:solidFill>
                  <a:srgbClr val="FFFFFF"/>
                </a:solidFill>
                <a:latin typeface="Montserrat Bold"/>
              </a:rPr>
              <a:t>Cuối cùng, </a:t>
            </a:r>
            <a:r>
              <a:rPr lang="en-US" sz="3999" spc="39">
                <a:solidFill>
                  <a:srgbClr val="FFFFFF"/>
                </a:solidFill>
                <a:latin typeface="Montserrat"/>
              </a:rPr>
              <a:t>các nhà phân tích kỹ thuật cho rằng họ có thể xác định được</a:t>
            </a:r>
            <a:r>
              <a:rPr lang="en-US" sz="3999" spc="39">
                <a:solidFill>
                  <a:srgbClr val="FF1616"/>
                </a:solidFill>
                <a:latin typeface="Montserrat"/>
              </a:rPr>
              <a:t> thời điểm lý tưởng </a:t>
            </a:r>
            <a:r>
              <a:rPr lang="en-US" sz="3999" spc="39">
                <a:solidFill>
                  <a:srgbClr val="FFFFFF"/>
                </a:solidFill>
                <a:latin typeface="Montserrat"/>
              </a:rPr>
              <a:t>để thực hiện giao dịch tốt hơn so với các nhà phân tích cơ bản. </a:t>
            </a:r>
          </a:p>
          <a:p>
            <a:pPr algn="just">
              <a:lnSpc>
                <a:spcPts val="5999"/>
              </a:lnSpc>
              <a:spcBef>
                <a:spcPct val="0"/>
              </a:spcBef>
            </a:pPr>
            <a:endParaRPr lang="en-US" sz="3999" spc="39">
              <a:solidFill>
                <a:srgbClr val="FFFFFF"/>
              </a:solidFill>
              <a:latin typeface="Montserrat"/>
            </a:endParaRPr>
          </a:p>
        </p:txBody>
      </p:sp>
      <p:sp>
        <p:nvSpPr>
          <p:cNvPr id="6" name="TextBox 6"/>
          <p:cNvSpPr txBox="1"/>
          <p:nvPr/>
        </p:nvSpPr>
        <p:spPr>
          <a:xfrm>
            <a:off x="1183711" y="6786135"/>
            <a:ext cx="15920578" cy="2962275"/>
          </a:xfrm>
          <a:prstGeom prst="rect">
            <a:avLst/>
          </a:prstGeom>
        </p:spPr>
        <p:txBody>
          <a:bodyPr lIns="0" tIns="0" rIns="0" bIns="0" rtlCol="0" anchor="t">
            <a:spAutoFit/>
          </a:bodyPr>
          <a:lstStyle/>
          <a:p>
            <a:pPr algn="just">
              <a:lnSpc>
                <a:spcPts val="5999"/>
              </a:lnSpc>
            </a:pPr>
            <a:endParaRPr/>
          </a:p>
          <a:p>
            <a:pPr algn="just">
              <a:lnSpc>
                <a:spcPts val="5999"/>
              </a:lnSpc>
              <a:spcBef>
                <a:spcPct val="0"/>
              </a:spcBef>
            </a:pPr>
            <a:r>
              <a:rPr lang="en-US" sz="3999" spc="39">
                <a:solidFill>
                  <a:srgbClr val="FFFFFF"/>
                </a:solidFill>
                <a:latin typeface="Montserrat"/>
              </a:rPr>
              <a:t>Ở đây một ưu thế lớn của PTKT so với các phương pháp phân tích khác là giúp xác định thời điểm để đưa ra </a:t>
            </a:r>
            <a:r>
              <a:rPr lang="en-US" sz="3999" spc="39">
                <a:solidFill>
                  <a:srgbClr val="FF1616"/>
                </a:solidFill>
                <a:latin typeface="Montserrat Bold"/>
              </a:rPr>
              <a:t>quyết định đầu tư trong ngắn hạn.</a:t>
            </a:r>
          </a:p>
        </p:txBody>
      </p:sp>
    </p:spTree>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1028700" y="1164274"/>
            <a:ext cx="12129322" cy="3124200"/>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KẾT LUẬN: NHƯỢC ĐIỂM CỦA PTKT</a:t>
            </a:r>
          </a:p>
        </p:txBody>
      </p:sp>
      <p:grpSp>
        <p:nvGrpSpPr>
          <p:cNvPr id="4" name="Group 4"/>
          <p:cNvGrpSpPr>
            <a:grpSpLocks noChangeAspect="1"/>
          </p:cNvGrpSpPr>
          <p:nvPr/>
        </p:nvGrpSpPr>
        <p:grpSpPr>
          <a:xfrm>
            <a:off x="8046005" y="-90854"/>
            <a:ext cx="12985223" cy="10468707"/>
            <a:chOff x="0" y="0"/>
            <a:chExt cx="6553200" cy="5283200"/>
          </a:xfrm>
        </p:grpSpPr>
        <p:sp>
          <p:nvSpPr>
            <p:cNvPr id="5" name="Freeform 5"/>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0502" r="-10502"/>
              </a:stretch>
            </a:blip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6172200"/>
            <a:ext cx="4114800" cy="4114800"/>
          </a:xfrm>
          <a:prstGeom prst="rect">
            <a:avLst/>
          </a:prstGeom>
        </p:spPr>
      </p:pic>
    </p:spTree>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495885" y="3680648"/>
            <a:ext cx="7994239" cy="5380738"/>
          </a:xfrm>
          <a:prstGeom prst="rect">
            <a:avLst/>
          </a:prstGeom>
        </p:spPr>
      </p:pic>
      <p:sp>
        <p:nvSpPr>
          <p:cNvPr id="4" name="TextBox 4"/>
          <p:cNvSpPr txBox="1"/>
          <p:nvPr/>
        </p:nvSpPr>
        <p:spPr>
          <a:xfrm>
            <a:off x="1149761" y="308394"/>
            <a:ext cx="15920578" cy="2962275"/>
          </a:xfrm>
          <a:prstGeom prst="rect">
            <a:avLst/>
          </a:prstGeom>
        </p:spPr>
        <p:txBody>
          <a:bodyPr lIns="0" tIns="0" rIns="0" bIns="0" rtlCol="0" anchor="t">
            <a:spAutoFit/>
          </a:bodyPr>
          <a:lstStyle/>
          <a:p>
            <a:pPr algn="just">
              <a:lnSpc>
                <a:spcPts val="5999"/>
              </a:lnSpc>
            </a:pPr>
            <a:endParaRPr/>
          </a:p>
          <a:p>
            <a:pPr algn="just">
              <a:lnSpc>
                <a:spcPts val="5999"/>
              </a:lnSpc>
              <a:spcBef>
                <a:spcPct val="0"/>
              </a:spcBef>
            </a:pPr>
            <a:r>
              <a:rPr lang="en-US" sz="3999" spc="39">
                <a:solidFill>
                  <a:srgbClr val="FF1616"/>
                </a:solidFill>
                <a:latin typeface="Montserrat Bold"/>
              </a:rPr>
              <a:t>PTKT là một nghệ thuật</a:t>
            </a:r>
            <a:r>
              <a:rPr lang="en-US" sz="3999" spc="39">
                <a:solidFill>
                  <a:srgbClr val="FFFFFF"/>
                </a:solidFill>
                <a:latin typeface="Montserrat"/>
              </a:rPr>
              <a:t> đọc biểu đồ giá và hiểu ý nghĩa của các chỉ báo kỹ thuật. Do đó tính chủ quan trong PTKT là khá cao.</a:t>
            </a:r>
          </a:p>
        </p:txBody>
      </p:sp>
      <p:sp>
        <p:nvSpPr>
          <p:cNvPr id="5" name="TextBox 5"/>
          <p:cNvSpPr txBox="1"/>
          <p:nvPr/>
        </p:nvSpPr>
        <p:spPr>
          <a:xfrm>
            <a:off x="1028700" y="2933294"/>
            <a:ext cx="7786854" cy="6780197"/>
          </a:xfrm>
          <a:prstGeom prst="rect">
            <a:avLst/>
          </a:prstGeom>
        </p:spPr>
        <p:txBody>
          <a:bodyPr lIns="0" tIns="0" rIns="0" bIns="0" rtlCol="0" anchor="t">
            <a:spAutoFit/>
          </a:bodyPr>
          <a:lstStyle/>
          <a:p>
            <a:pPr algn="just">
              <a:lnSpc>
                <a:spcPts val="4938"/>
              </a:lnSpc>
            </a:pPr>
            <a:endParaRPr/>
          </a:p>
          <a:p>
            <a:pPr algn="just">
              <a:lnSpc>
                <a:spcPts val="4938"/>
              </a:lnSpc>
            </a:pPr>
            <a:r>
              <a:rPr lang="en-US" sz="3292" spc="32">
                <a:solidFill>
                  <a:srgbClr val="FFFFFF"/>
                </a:solidFill>
                <a:latin typeface="Montserrat Bold"/>
              </a:rPr>
              <a:t> Việc sử dụng các hệ thống phát tín hiệu giao dịch tự động một cách máy móc </a:t>
            </a:r>
            <a:r>
              <a:rPr lang="en-US" sz="3292" spc="32">
                <a:solidFill>
                  <a:srgbClr val="FF1616"/>
                </a:solidFill>
                <a:latin typeface="Montserrat Bold"/>
              </a:rPr>
              <a:t>chỉ hợp lý trong quá khứ</a:t>
            </a:r>
            <a:r>
              <a:rPr lang="en-US" sz="3292" spc="32">
                <a:solidFill>
                  <a:srgbClr val="FFFFFF"/>
                </a:solidFill>
                <a:latin typeface="Montserrat Bold"/>
              </a:rPr>
              <a:t> chứ không có ý nghĩa sẽ đúng trong tương lai. Lỗi phổ biến là sử dụng quá nhiều chỉ báo kỹ thuật một cách rắc rối không cần thiết, trong khi phần lớn các chỉ báo này lại cho tín hiệu không đồng nhất.</a:t>
            </a:r>
          </a:p>
          <a:p>
            <a:pPr algn="just">
              <a:lnSpc>
                <a:spcPts val="4938"/>
              </a:lnSpc>
              <a:spcBef>
                <a:spcPct val="0"/>
              </a:spcBef>
            </a:pPr>
            <a:endParaRPr lang="en-US" sz="3292" spc="32">
              <a:solidFill>
                <a:srgbClr val="FFFFFF"/>
              </a:solidFill>
              <a:latin typeface="Montserrat Bold"/>
            </a:endParaRPr>
          </a:p>
        </p:txBody>
      </p:sp>
    </p:spTree>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28700" y="4245978"/>
            <a:ext cx="8930640" cy="5012322"/>
          </a:xfrm>
          <a:prstGeom prst="rect">
            <a:avLst/>
          </a:prstGeom>
        </p:spPr>
      </p:pic>
      <p:pic>
        <p:nvPicPr>
          <p:cNvPr id="4" name="Picture 4"/>
          <p:cNvPicPr>
            <a:picLocks noChangeAspect="1"/>
          </p:cNvPicPr>
          <p:nvPr/>
        </p:nvPicPr>
        <p:blipFill>
          <a:blip r:embed="rId4"/>
          <a:srcRect/>
          <a:stretch>
            <a:fillRect/>
          </a:stretch>
        </p:blipFill>
        <p:spPr>
          <a:xfrm>
            <a:off x="9959340" y="4245978"/>
            <a:ext cx="7523185" cy="5012322"/>
          </a:xfrm>
          <a:prstGeom prst="rect">
            <a:avLst/>
          </a:prstGeom>
        </p:spPr>
      </p:pic>
      <p:sp>
        <p:nvSpPr>
          <p:cNvPr id="5" name="TextBox 5"/>
          <p:cNvSpPr txBox="1"/>
          <p:nvPr/>
        </p:nvSpPr>
        <p:spPr>
          <a:xfrm>
            <a:off x="1183711" y="176472"/>
            <a:ext cx="15920578" cy="3714750"/>
          </a:xfrm>
          <a:prstGeom prst="rect">
            <a:avLst/>
          </a:prstGeom>
        </p:spPr>
        <p:txBody>
          <a:bodyPr lIns="0" tIns="0" rIns="0" bIns="0" rtlCol="0" anchor="t">
            <a:spAutoFit/>
          </a:bodyPr>
          <a:lstStyle/>
          <a:p>
            <a:pPr algn="just">
              <a:lnSpc>
                <a:spcPts val="5999"/>
              </a:lnSpc>
            </a:pPr>
            <a:endParaRPr/>
          </a:p>
          <a:p>
            <a:pPr algn="just">
              <a:lnSpc>
                <a:spcPts val="5999"/>
              </a:lnSpc>
              <a:spcBef>
                <a:spcPct val="0"/>
              </a:spcBef>
            </a:pPr>
            <a:r>
              <a:rPr lang="en-US" sz="3999" spc="39">
                <a:solidFill>
                  <a:srgbClr val="FFFFFF"/>
                </a:solidFill>
                <a:latin typeface="Montserrat Bold"/>
              </a:rPr>
              <a:t>Mặt khác các chỉ báo kỹ thuật lại luôn luôn chậm hơn diễn biến thực tế. </a:t>
            </a:r>
            <a:r>
              <a:rPr lang="en-US" sz="3999" spc="39">
                <a:solidFill>
                  <a:srgbClr val="FF1616"/>
                </a:solidFill>
                <a:latin typeface="Montserrat Bold"/>
              </a:rPr>
              <a:t>Phân tích kỹ thuật chỉ là một công cụ</a:t>
            </a:r>
            <a:r>
              <a:rPr lang="en-US" sz="3999" spc="39">
                <a:solidFill>
                  <a:srgbClr val="FFFFFF"/>
                </a:solidFill>
                <a:latin typeface="Montserrat Bold"/>
              </a:rPr>
              <a:t>, còn công cụ đó hoạt động có hiệu quả không, phải hiệu chỉnh những yếu tố nào còn do từng cá nhân sử dụng</a:t>
            </a:r>
          </a:p>
        </p:txBody>
      </p:sp>
    </p:spTree>
    <p:extLst>
      <p:ext uri="{BB962C8B-B14F-4D97-AF65-F5344CB8AC3E}">
        <p14:creationId xmlns:p14="http://schemas.microsoft.com/office/powerpoint/2010/main" val="2438813852"/>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08017" y="4459762"/>
            <a:ext cx="7202308" cy="4798538"/>
          </a:xfrm>
          <a:prstGeom prst="rect">
            <a:avLst/>
          </a:prstGeom>
        </p:spPr>
      </p:pic>
      <p:pic>
        <p:nvPicPr>
          <p:cNvPr id="4" name="Picture 4"/>
          <p:cNvPicPr>
            <a:picLocks noChangeAspect="1"/>
          </p:cNvPicPr>
          <p:nvPr/>
        </p:nvPicPr>
        <p:blipFill>
          <a:blip r:embed="rId4"/>
          <a:srcRect/>
          <a:stretch>
            <a:fillRect/>
          </a:stretch>
        </p:blipFill>
        <p:spPr>
          <a:xfrm>
            <a:off x="9299011" y="4459762"/>
            <a:ext cx="6990048" cy="4657120"/>
          </a:xfrm>
          <a:prstGeom prst="rect">
            <a:avLst/>
          </a:prstGeom>
        </p:spPr>
      </p:pic>
      <p:sp>
        <p:nvSpPr>
          <p:cNvPr id="5" name="TextBox 5"/>
          <p:cNvSpPr txBox="1"/>
          <p:nvPr/>
        </p:nvSpPr>
        <p:spPr>
          <a:xfrm>
            <a:off x="1338722" y="275373"/>
            <a:ext cx="15920578" cy="4467225"/>
          </a:xfrm>
          <a:prstGeom prst="rect">
            <a:avLst/>
          </a:prstGeom>
        </p:spPr>
        <p:txBody>
          <a:bodyPr lIns="0" tIns="0" rIns="0" bIns="0" rtlCol="0" anchor="t">
            <a:spAutoFit/>
          </a:bodyPr>
          <a:lstStyle/>
          <a:p>
            <a:pPr algn="just">
              <a:lnSpc>
                <a:spcPts val="5999"/>
              </a:lnSpc>
            </a:pPr>
            <a:endParaRPr/>
          </a:p>
          <a:p>
            <a:pPr algn="just">
              <a:lnSpc>
                <a:spcPts val="5999"/>
              </a:lnSpc>
            </a:pPr>
            <a:r>
              <a:rPr lang="en-US" sz="3999" spc="39">
                <a:solidFill>
                  <a:srgbClr val="FFFFFF"/>
                </a:solidFill>
                <a:latin typeface="Montserrat"/>
              </a:rPr>
              <a:t>Với thị trường chứng khoán, PTKT phải đi kèm với việc nắm bắt</a:t>
            </a:r>
            <a:r>
              <a:rPr lang="en-US" sz="3999" spc="39">
                <a:solidFill>
                  <a:srgbClr val="FF1616"/>
                </a:solidFill>
                <a:latin typeface="Montserrat Bold"/>
              </a:rPr>
              <a:t> tâm lý thị trường</a:t>
            </a:r>
            <a:r>
              <a:rPr lang="en-US" sz="3999" spc="39">
                <a:solidFill>
                  <a:srgbClr val="FFFFFF"/>
                </a:solidFill>
                <a:latin typeface="Montserrat"/>
              </a:rPr>
              <a:t>, hiểu ý nghĩa của các con số trên bảng điện tử, nắm được diễn biến tương quan cung cầu hàng ngày hay thậm chí là từng thời điểm của ngày giao dịch.</a:t>
            </a:r>
          </a:p>
          <a:p>
            <a:pPr algn="just">
              <a:lnSpc>
                <a:spcPts val="5999"/>
              </a:lnSpc>
              <a:spcBef>
                <a:spcPct val="0"/>
              </a:spcBef>
            </a:pPr>
            <a:endParaRPr lang="en-US" sz="3999" spc="39">
              <a:solidFill>
                <a:srgbClr val="FFFFFF"/>
              </a:solidFill>
              <a:latin typeface="Montserrat"/>
            </a:endParaRPr>
          </a:p>
        </p:txBody>
      </p:sp>
    </p:spTree>
    <p:extLst>
      <p:ext uri="{BB962C8B-B14F-4D97-AF65-F5344CB8AC3E}">
        <p14:creationId xmlns:p14="http://schemas.microsoft.com/office/powerpoint/2010/main" val="1814686540"/>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l="10616" t="690" r="9116"/>
          <a:stretch>
            <a:fillRect/>
          </a:stretch>
        </p:blipFill>
        <p:spPr>
          <a:xfrm>
            <a:off x="308304" y="1028700"/>
            <a:ext cx="8232726" cy="7241650"/>
          </a:xfrm>
          <a:prstGeom prst="rect">
            <a:avLst/>
          </a:prstGeom>
        </p:spPr>
      </p:pic>
      <p:sp>
        <p:nvSpPr>
          <p:cNvPr id="4" name="TextBox 4"/>
          <p:cNvSpPr txBox="1"/>
          <p:nvPr/>
        </p:nvSpPr>
        <p:spPr>
          <a:xfrm>
            <a:off x="8810325" y="182300"/>
            <a:ext cx="8841972" cy="4467225"/>
          </a:xfrm>
          <a:prstGeom prst="rect">
            <a:avLst/>
          </a:prstGeom>
        </p:spPr>
        <p:txBody>
          <a:bodyPr lIns="0" tIns="0" rIns="0" bIns="0" rtlCol="0" anchor="t">
            <a:spAutoFit/>
          </a:bodyPr>
          <a:lstStyle/>
          <a:p>
            <a:pPr algn="just">
              <a:lnSpc>
                <a:spcPts val="5999"/>
              </a:lnSpc>
            </a:pPr>
            <a:endParaRPr/>
          </a:p>
          <a:p>
            <a:pPr algn="just">
              <a:lnSpc>
                <a:spcPts val="5999"/>
              </a:lnSpc>
              <a:spcBef>
                <a:spcPct val="0"/>
              </a:spcBef>
            </a:pPr>
            <a:r>
              <a:rPr lang="en-US" sz="3999" spc="39">
                <a:solidFill>
                  <a:srgbClr val="FFFFFF"/>
                </a:solidFill>
                <a:latin typeface="Montserrat"/>
              </a:rPr>
              <a:t>Một số học giả, ví dụ như, Eugene Fama đã nói rằng, bằng chứng của PTKT là </a:t>
            </a:r>
            <a:r>
              <a:rPr lang="en-US" sz="3999" spc="39">
                <a:solidFill>
                  <a:srgbClr val="FF1616"/>
                </a:solidFill>
                <a:latin typeface="Montserrat"/>
              </a:rPr>
              <a:t>rất mong manh</a:t>
            </a:r>
            <a:r>
              <a:rPr lang="en-US" sz="3999" spc="39">
                <a:solidFill>
                  <a:srgbClr val="FFFFFF"/>
                </a:solidFill>
                <a:latin typeface="Montserrat"/>
              </a:rPr>
              <a:t> và không thống nhất với lý thuyết thị trường hiệu quả dạng yếu</a:t>
            </a:r>
          </a:p>
        </p:txBody>
      </p:sp>
      <p:sp>
        <p:nvSpPr>
          <p:cNvPr id="5" name="TextBox 5"/>
          <p:cNvSpPr txBox="1"/>
          <p:nvPr/>
        </p:nvSpPr>
        <p:spPr>
          <a:xfrm>
            <a:off x="8810325" y="4537060"/>
            <a:ext cx="8841972" cy="5219700"/>
          </a:xfrm>
          <a:prstGeom prst="rect">
            <a:avLst/>
          </a:prstGeom>
        </p:spPr>
        <p:txBody>
          <a:bodyPr lIns="0" tIns="0" rIns="0" bIns="0" rtlCol="0" anchor="t">
            <a:spAutoFit/>
          </a:bodyPr>
          <a:lstStyle/>
          <a:p>
            <a:pPr algn="just">
              <a:lnSpc>
                <a:spcPts val="5999"/>
              </a:lnSpc>
            </a:pPr>
            <a:endParaRPr/>
          </a:p>
          <a:p>
            <a:pPr algn="just">
              <a:lnSpc>
                <a:spcPts val="5999"/>
              </a:lnSpc>
            </a:pPr>
            <a:r>
              <a:rPr lang="en-US" sz="3999" spc="39">
                <a:solidFill>
                  <a:srgbClr val="FFFFFF"/>
                </a:solidFill>
                <a:latin typeface="Montserrat"/>
              </a:rPr>
              <a:t>Tuy vậy, những người đi theo PTKT đã khẳng định rằng dù PTKT không dự báo được tương lai thì nó cũng rất hiệu quả trong việc chỉ ra các cơ hội.</a:t>
            </a:r>
          </a:p>
          <a:p>
            <a:pPr algn="just">
              <a:lnSpc>
                <a:spcPts val="5999"/>
              </a:lnSpc>
              <a:spcBef>
                <a:spcPct val="0"/>
              </a:spcBef>
            </a:pPr>
            <a:endParaRPr lang="en-US" sz="3999" spc="39">
              <a:solidFill>
                <a:srgbClr val="FFFFFF"/>
              </a:solidFill>
              <a:latin typeface="Montserrat"/>
            </a:endParaRPr>
          </a:p>
        </p:txBody>
      </p:sp>
      <p:sp>
        <p:nvSpPr>
          <p:cNvPr id="6" name="TextBox 6"/>
          <p:cNvSpPr txBox="1"/>
          <p:nvPr/>
        </p:nvSpPr>
        <p:spPr>
          <a:xfrm>
            <a:off x="308304" y="8184625"/>
            <a:ext cx="8974216" cy="1082645"/>
          </a:xfrm>
          <a:prstGeom prst="rect">
            <a:avLst/>
          </a:prstGeom>
        </p:spPr>
        <p:txBody>
          <a:bodyPr lIns="0" tIns="0" rIns="0" bIns="0" rtlCol="0" anchor="t">
            <a:spAutoFit/>
          </a:bodyPr>
          <a:lstStyle/>
          <a:p>
            <a:pPr algn="just">
              <a:lnSpc>
                <a:spcPts val="4422"/>
              </a:lnSpc>
            </a:pPr>
            <a:endParaRPr/>
          </a:p>
          <a:p>
            <a:pPr algn="just">
              <a:lnSpc>
                <a:spcPts val="4422"/>
              </a:lnSpc>
              <a:spcBef>
                <a:spcPct val="0"/>
              </a:spcBef>
            </a:pPr>
            <a:r>
              <a:rPr lang="en-US" sz="2948" spc="29">
                <a:solidFill>
                  <a:srgbClr val="FFFFFF"/>
                </a:solidFill>
                <a:latin typeface="Montserrat"/>
              </a:rPr>
              <a:t>Eugene Fama  </a:t>
            </a:r>
            <a:r>
              <a:rPr lang="en-US" sz="2948" spc="29">
                <a:solidFill>
                  <a:srgbClr val="FFFFFF"/>
                </a:solidFill>
                <a:latin typeface="Montserrat"/>
                <a:hlinkClick r:id="rId4" tooltip="https://vi.wikipedia.org/wiki/Gi%E1%BA%A3i_Nobel_Kinh_t%E1%BA%BF"/>
              </a:rPr>
              <a:t>Giải  Nobel Khoa học Kinh tế</a:t>
            </a:r>
          </a:p>
        </p:txBody>
      </p:sp>
    </p:spTree>
    <p:extLst>
      <p:ext uri="{BB962C8B-B14F-4D97-AF65-F5344CB8AC3E}">
        <p14:creationId xmlns:p14="http://schemas.microsoft.com/office/powerpoint/2010/main" val="550573031"/>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94D8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69404" y="1491085"/>
            <a:ext cx="7315200" cy="2061556"/>
          </a:xfrm>
          <a:prstGeom prst="rect">
            <a:avLst/>
          </a:prstGeom>
        </p:spPr>
      </p:pic>
      <p:sp>
        <p:nvSpPr>
          <p:cNvPr id="3" name="TextBox 3"/>
          <p:cNvSpPr txBox="1"/>
          <p:nvPr/>
        </p:nvSpPr>
        <p:spPr>
          <a:xfrm>
            <a:off x="771525" y="3391154"/>
            <a:ext cx="16744950" cy="3756025"/>
          </a:xfrm>
          <a:prstGeom prst="rect">
            <a:avLst/>
          </a:prstGeom>
        </p:spPr>
        <p:txBody>
          <a:bodyPr lIns="0" tIns="0" rIns="0" bIns="0" rtlCol="0" anchor="t">
            <a:spAutoFit/>
          </a:bodyPr>
          <a:lstStyle/>
          <a:p>
            <a:pPr marL="0" lvl="0" indent="0" algn="ctr">
              <a:lnSpc>
                <a:spcPts val="30799"/>
              </a:lnSpc>
              <a:spcBef>
                <a:spcPct val="0"/>
              </a:spcBef>
            </a:pPr>
            <a:r>
              <a:rPr lang="en-US" sz="21999" u="none">
                <a:solidFill>
                  <a:srgbClr val="FFFFFF"/>
                </a:solidFill>
                <a:latin typeface="Open Sans Bold"/>
              </a:rPr>
              <a:t>Cảm ơn!</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6248457"/>
            <a:ext cx="3147822" cy="41148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77325" y="6066386"/>
            <a:ext cx="3147822" cy="4114800"/>
          </a:xfrm>
          <a:prstGeom prst="rect">
            <a:avLst/>
          </a:prstGeom>
        </p:spPr>
      </p:pic>
      <p:sp>
        <p:nvSpPr>
          <p:cNvPr id="6" name="TextBox 6"/>
          <p:cNvSpPr txBox="1"/>
          <p:nvPr/>
        </p:nvSpPr>
        <p:spPr>
          <a:xfrm>
            <a:off x="3449806" y="7740707"/>
            <a:ext cx="11388388" cy="565150"/>
          </a:xfrm>
          <a:prstGeom prst="rect">
            <a:avLst/>
          </a:prstGeom>
        </p:spPr>
        <p:txBody>
          <a:bodyPr lIns="0" tIns="0" rIns="0" bIns="0" rtlCol="0" anchor="t">
            <a:spAutoFit/>
          </a:bodyPr>
          <a:lstStyle/>
          <a:p>
            <a:pPr marL="0" lvl="0" indent="0" algn="ctr">
              <a:lnSpc>
                <a:spcPts val="4399"/>
              </a:lnSpc>
              <a:spcBef>
                <a:spcPct val="0"/>
              </a:spcBef>
            </a:pPr>
            <a:r>
              <a:rPr lang="en-US" sz="3999">
                <a:solidFill>
                  <a:srgbClr val="FFFFFF"/>
                </a:solidFill>
                <a:latin typeface="Open Sans"/>
              </a:rPr>
              <a:t>Đã lắng Nghe</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7653608" y="6032646"/>
            <a:ext cx="7561660" cy="3679858"/>
          </a:xfrm>
          <a:prstGeom prst="rect">
            <a:avLst/>
          </a:prstGeom>
        </p:spPr>
      </p:pic>
      <p:sp>
        <p:nvSpPr>
          <p:cNvPr id="4" name="TextBox 4"/>
          <p:cNvSpPr txBox="1"/>
          <p:nvPr/>
        </p:nvSpPr>
        <p:spPr>
          <a:xfrm>
            <a:off x="1028700" y="584822"/>
            <a:ext cx="15959656" cy="5676594"/>
          </a:xfrm>
          <a:prstGeom prst="rect">
            <a:avLst/>
          </a:prstGeom>
        </p:spPr>
        <p:txBody>
          <a:bodyPr lIns="0" tIns="0" rIns="0" bIns="0" rtlCol="0" anchor="t">
            <a:spAutoFit/>
          </a:bodyPr>
          <a:lstStyle/>
          <a:p>
            <a:pPr algn="just">
              <a:lnSpc>
                <a:spcPts val="5637"/>
              </a:lnSpc>
            </a:pPr>
            <a:endParaRPr/>
          </a:p>
          <a:p>
            <a:pPr algn="just">
              <a:lnSpc>
                <a:spcPts val="5637"/>
              </a:lnSpc>
              <a:spcBef>
                <a:spcPct val="0"/>
              </a:spcBef>
            </a:pPr>
            <a:r>
              <a:rPr lang="en-US" sz="3758" spc="37">
                <a:solidFill>
                  <a:srgbClr val="FFFFFF"/>
                </a:solidFill>
                <a:latin typeface="Montserrat"/>
              </a:rPr>
              <a:t>Giá trị thực của một cổ phiếu hay một tài sản tại bất kỳ thời điểm nào đều được xác định bởi </a:t>
            </a:r>
            <a:r>
              <a:rPr lang="en-US" sz="3758" spc="37">
                <a:solidFill>
                  <a:srgbClr val="FF1616"/>
                </a:solidFill>
                <a:latin typeface="Montserrat Bold"/>
              </a:rPr>
              <a:t>quan</a:t>
            </a:r>
            <a:r>
              <a:rPr lang="en-US" sz="3758" spc="37">
                <a:solidFill>
                  <a:srgbClr val="FFFFFF"/>
                </a:solidFill>
                <a:latin typeface="Montserrat Bold"/>
              </a:rPr>
              <a:t> </a:t>
            </a:r>
            <a:r>
              <a:rPr lang="en-US" sz="3758" spc="37">
                <a:solidFill>
                  <a:srgbClr val="FF1616"/>
                </a:solidFill>
                <a:latin typeface="Montserrat Bold"/>
              </a:rPr>
              <a:t>hệ cung–cầu</a:t>
            </a:r>
            <a:r>
              <a:rPr lang="en-US" sz="3758" spc="37">
                <a:solidFill>
                  <a:srgbClr val="FFFFFF"/>
                </a:solidFill>
                <a:latin typeface="Montserrat Bold"/>
              </a:rPr>
              <a:t>.</a:t>
            </a:r>
            <a:r>
              <a:rPr lang="en-US" sz="3758" spc="37">
                <a:solidFill>
                  <a:srgbClr val="FFFFFF"/>
                </a:solidFill>
                <a:latin typeface="Montserrat"/>
              </a:rPr>
              <a:t> Những thay đổi giá đơn giản phản ánh những thay đổi cung-cầu. Phân tích kỹ thuật không quan tâm lý do dẫn tới dịch chuyển cung và cầu mà chỉ quan tâm điều gì đã và đang xảy ra. Nếu cầu lớn hơn cung, đơn giản giá sẽ tăng và ngược lại. Nghiên cứu giá cả thị trường là tất cả những gì cần làm.</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6592742"/>
            <a:ext cx="3694258" cy="3694258"/>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4D8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258481" y="4309171"/>
            <a:ext cx="6000819" cy="4949129"/>
          </a:xfrm>
          <a:prstGeom prst="rect">
            <a:avLst/>
          </a:prstGeom>
        </p:spPr>
      </p:pic>
      <p:sp>
        <p:nvSpPr>
          <p:cNvPr id="3" name="TextBox 3"/>
          <p:cNvSpPr txBox="1"/>
          <p:nvPr/>
        </p:nvSpPr>
        <p:spPr>
          <a:xfrm>
            <a:off x="0" y="981075"/>
            <a:ext cx="18288000" cy="2333625"/>
          </a:xfrm>
          <a:prstGeom prst="rect">
            <a:avLst/>
          </a:prstGeom>
        </p:spPr>
        <p:txBody>
          <a:bodyPr lIns="0" tIns="0" rIns="0" bIns="0" rtlCol="0" anchor="t">
            <a:spAutoFit/>
          </a:bodyPr>
          <a:lstStyle/>
          <a:p>
            <a:pPr algn="ctr">
              <a:lnSpc>
                <a:spcPts val="6000"/>
              </a:lnSpc>
              <a:spcBef>
                <a:spcPct val="0"/>
              </a:spcBef>
            </a:pPr>
            <a:r>
              <a:rPr lang="en-US" sz="5000" dirty="0">
                <a:solidFill>
                  <a:srgbClr val="FFFFFF"/>
                </a:solidFill>
                <a:latin typeface="Poppins Bold"/>
              </a:rPr>
              <a:t>THỨ HAI: GIÁ DỊCH CHUYỂN THEO XU THẾ VÀ NHỮNG XU THẾ NÀY LÀ ỔN ĐỊNH TRONG MỘT KHOẢNG THỜI GIAN TƯƠNG ĐỐI DÀI</a:t>
            </a:r>
          </a:p>
        </p:txBody>
      </p:sp>
      <p:sp>
        <p:nvSpPr>
          <p:cNvPr id="4" name="TextBox 4"/>
          <p:cNvSpPr txBox="1"/>
          <p:nvPr/>
        </p:nvSpPr>
        <p:spPr>
          <a:xfrm>
            <a:off x="565569" y="2867331"/>
            <a:ext cx="9919759" cy="6390969"/>
          </a:xfrm>
          <a:prstGeom prst="rect">
            <a:avLst/>
          </a:prstGeom>
        </p:spPr>
        <p:txBody>
          <a:bodyPr lIns="0" tIns="0" rIns="0" bIns="0" rtlCol="0" anchor="t">
            <a:spAutoFit/>
          </a:bodyPr>
          <a:lstStyle/>
          <a:p>
            <a:pPr algn="just">
              <a:lnSpc>
                <a:spcPts val="5637"/>
              </a:lnSpc>
            </a:pPr>
            <a:endParaRPr dirty="0"/>
          </a:p>
          <a:p>
            <a:pPr algn="just">
              <a:lnSpc>
                <a:spcPts val="5637"/>
              </a:lnSpc>
              <a:spcBef>
                <a:spcPct val="0"/>
              </a:spcBef>
            </a:pPr>
            <a:r>
              <a:rPr lang="en-US" sz="3758" spc="37" dirty="0" err="1">
                <a:solidFill>
                  <a:srgbClr val="FFFFFF"/>
                </a:solidFill>
                <a:latin typeface="Montserrat"/>
              </a:rPr>
              <a:t>Các</a:t>
            </a:r>
            <a:r>
              <a:rPr lang="en-US" sz="3758" spc="37" dirty="0">
                <a:solidFill>
                  <a:srgbClr val="FFFFFF"/>
                </a:solidFill>
                <a:latin typeface="Montserrat"/>
              </a:rPr>
              <a:t> </a:t>
            </a:r>
            <a:r>
              <a:rPr lang="en-US" sz="3758" spc="37" dirty="0" err="1">
                <a:solidFill>
                  <a:srgbClr val="FFFFFF"/>
                </a:solidFill>
                <a:latin typeface="Montserrat"/>
              </a:rPr>
              <a:t>điểm</a:t>
            </a:r>
            <a:r>
              <a:rPr lang="en-US" sz="3758" spc="37" dirty="0">
                <a:solidFill>
                  <a:srgbClr val="FFFFFF"/>
                </a:solidFill>
                <a:latin typeface="Montserrat"/>
              </a:rPr>
              <a:t> </a:t>
            </a:r>
            <a:r>
              <a:rPr lang="en-US" sz="3758" spc="37" dirty="0" err="1">
                <a:solidFill>
                  <a:srgbClr val="FFFFFF"/>
                </a:solidFill>
                <a:latin typeface="Montserrat"/>
              </a:rPr>
              <a:t>cân</a:t>
            </a:r>
            <a:r>
              <a:rPr lang="en-US" sz="3758" spc="37" dirty="0">
                <a:solidFill>
                  <a:srgbClr val="FFFFFF"/>
                </a:solidFill>
                <a:latin typeface="Montserrat"/>
              </a:rPr>
              <a:t> </a:t>
            </a:r>
            <a:r>
              <a:rPr lang="en-US" sz="3758" spc="37" dirty="0" err="1">
                <a:solidFill>
                  <a:srgbClr val="FFFFFF"/>
                </a:solidFill>
                <a:latin typeface="Montserrat"/>
              </a:rPr>
              <a:t>bằng</a:t>
            </a:r>
            <a:r>
              <a:rPr lang="en-US" sz="3758" spc="37" dirty="0">
                <a:solidFill>
                  <a:srgbClr val="FFFFFF"/>
                </a:solidFill>
                <a:latin typeface="Montserrat"/>
              </a:rPr>
              <a:t> </a:t>
            </a:r>
            <a:r>
              <a:rPr lang="en-US" sz="3758" spc="37" dirty="0" err="1">
                <a:solidFill>
                  <a:srgbClr val="FFFFFF"/>
                </a:solidFill>
                <a:latin typeface="Montserrat"/>
              </a:rPr>
              <a:t>cung</a:t>
            </a:r>
            <a:r>
              <a:rPr lang="en-US" sz="3758" spc="37" dirty="0">
                <a:solidFill>
                  <a:srgbClr val="FFFFFF"/>
                </a:solidFill>
                <a:latin typeface="Montserrat"/>
              </a:rPr>
              <a:t> </a:t>
            </a:r>
            <a:r>
              <a:rPr lang="en-US" sz="3758" spc="37" dirty="0" err="1">
                <a:solidFill>
                  <a:srgbClr val="FFFFFF"/>
                </a:solidFill>
                <a:latin typeface="Montserrat"/>
              </a:rPr>
              <a:t>cầu</a:t>
            </a:r>
            <a:r>
              <a:rPr lang="en-US" sz="3758" spc="37" dirty="0">
                <a:solidFill>
                  <a:srgbClr val="FFFFFF"/>
                </a:solidFill>
                <a:latin typeface="Montserrat"/>
              </a:rPr>
              <a:t> </a:t>
            </a:r>
            <a:r>
              <a:rPr lang="en-US" sz="3758" spc="37" dirty="0" err="1">
                <a:solidFill>
                  <a:srgbClr val="FFFFFF"/>
                </a:solidFill>
                <a:latin typeface="Montserrat"/>
              </a:rPr>
              <a:t>tạo</a:t>
            </a:r>
            <a:r>
              <a:rPr lang="en-US" sz="3758" spc="37" dirty="0">
                <a:solidFill>
                  <a:srgbClr val="FFFFFF"/>
                </a:solidFill>
                <a:latin typeface="Montserrat"/>
              </a:rPr>
              <a:t> </a:t>
            </a:r>
            <a:r>
              <a:rPr lang="en-US" sz="3758" spc="37" dirty="0" err="1">
                <a:solidFill>
                  <a:srgbClr val="FFFFFF"/>
                </a:solidFill>
                <a:latin typeface="Montserrat"/>
              </a:rPr>
              <a:t>nên</a:t>
            </a:r>
            <a:r>
              <a:rPr lang="en-US" sz="3758" spc="37" dirty="0">
                <a:solidFill>
                  <a:srgbClr val="FFFFFF"/>
                </a:solidFill>
                <a:latin typeface="Montserrat"/>
              </a:rPr>
              <a:t> </a:t>
            </a:r>
            <a:r>
              <a:rPr lang="en-US" sz="3758" spc="37" dirty="0" err="1">
                <a:solidFill>
                  <a:srgbClr val="FFFFFF"/>
                </a:solidFill>
                <a:latin typeface="Montserrat"/>
              </a:rPr>
              <a:t>dịch</a:t>
            </a:r>
            <a:r>
              <a:rPr lang="en-US" sz="3758" spc="37" dirty="0">
                <a:solidFill>
                  <a:srgbClr val="FFFFFF"/>
                </a:solidFill>
                <a:latin typeface="Montserrat"/>
              </a:rPr>
              <a:t> </a:t>
            </a:r>
            <a:r>
              <a:rPr lang="en-US" sz="3758" spc="37" dirty="0" err="1">
                <a:solidFill>
                  <a:srgbClr val="FFFFFF"/>
                </a:solidFill>
                <a:latin typeface="Montserrat"/>
              </a:rPr>
              <a:t>chuyển</a:t>
            </a:r>
            <a:r>
              <a:rPr lang="en-US" sz="3758" spc="37" dirty="0">
                <a:solidFill>
                  <a:srgbClr val="FFFFFF"/>
                </a:solidFill>
                <a:latin typeface="Montserrat"/>
              </a:rPr>
              <a:t> </a:t>
            </a:r>
            <a:r>
              <a:rPr lang="en-US" sz="3758" spc="37" dirty="0" err="1">
                <a:solidFill>
                  <a:srgbClr val="FFFFFF"/>
                </a:solidFill>
                <a:latin typeface="Montserrat"/>
              </a:rPr>
              <a:t>giá</a:t>
            </a:r>
            <a:r>
              <a:rPr lang="en-US" sz="3758" spc="37" dirty="0">
                <a:solidFill>
                  <a:srgbClr val="FFFFFF"/>
                </a:solidFill>
                <a:latin typeface="Montserrat"/>
              </a:rPr>
              <a:t> </a:t>
            </a:r>
            <a:r>
              <a:rPr lang="en-US" sz="3758" spc="37" dirty="0" err="1">
                <a:solidFill>
                  <a:srgbClr val="FFFFFF"/>
                </a:solidFill>
                <a:latin typeface="Montserrat"/>
              </a:rPr>
              <a:t>theo</a:t>
            </a:r>
            <a:r>
              <a:rPr lang="en-US" sz="3758" spc="37" dirty="0">
                <a:solidFill>
                  <a:srgbClr val="FFFFFF"/>
                </a:solidFill>
                <a:latin typeface="Montserrat"/>
              </a:rPr>
              <a:t> xu </a:t>
            </a:r>
            <a:r>
              <a:rPr lang="en-US" sz="3758" spc="37" dirty="0" err="1">
                <a:solidFill>
                  <a:srgbClr val="FFFFFF"/>
                </a:solidFill>
                <a:latin typeface="Montserrat"/>
              </a:rPr>
              <a:t>thế</a:t>
            </a:r>
            <a:r>
              <a:rPr lang="en-US" sz="3758" spc="37" dirty="0">
                <a:solidFill>
                  <a:srgbClr val="FFFFFF"/>
                </a:solidFill>
                <a:latin typeface="Montserrat"/>
              </a:rPr>
              <a:t> </a:t>
            </a:r>
            <a:r>
              <a:rPr lang="en-US" sz="3758" spc="37" dirty="0" err="1">
                <a:solidFill>
                  <a:srgbClr val="FFFFFF"/>
                </a:solidFill>
                <a:latin typeface="Montserrat"/>
              </a:rPr>
              <a:t>và</a:t>
            </a:r>
            <a:r>
              <a:rPr lang="en-US" sz="3758" spc="37" dirty="0">
                <a:solidFill>
                  <a:srgbClr val="FFFFFF"/>
                </a:solidFill>
                <a:latin typeface="Montserrat"/>
              </a:rPr>
              <a:t> </a:t>
            </a:r>
            <a:r>
              <a:rPr lang="en-US" sz="3758" spc="37" dirty="0" err="1">
                <a:solidFill>
                  <a:srgbClr val="FFFFFF"/>
                </a:solidFill>
                <a:latin typeface="Montserrat"/>
              </a:rPr>
              <a:t>dịch</a:t>
            </a:r>
            <a:r>
              <a:rPr lang="en-US" sz="3758" spc="37" dirty="0">
                <a:solidFill>
                  <a:srgbClr val="FFFFFF"/>
                </a:solidFill>
                <a:latin typeface="Montserrat"/>
              </a:rPr>
              <a:t> </a:t>
            </a:r>
            <a:r>
              <a:rPr lang="en-US" sz="3758" spc="37" dirty="0" err="1">
                <a:solidFill>
                  <a:srgbClr val="FFFFFF"/>
                </a:solidFill>
                <a:latin typeface="Montserrat"/>
              </a:rPr>
              <a:t>chuyển</a:t>
            </a:r>
            <a:r>
              <a:rPr lang="en-US" sz="3758" spc="37" dirty="0">
                <a:solidFill>
                  <a:srgbClr val="FFFFFF"/>
                </a:solidFill>
                <a:latin typeface="Montserrat"/>
              </a:rPr>
              <a:t> </a:t>
            </a:r>
            <a:r>
              <a:rPr lang="en-US" sz="3758" spc="37" dirty="0" err="1">
                <a:solidFill>
                  <a:srgbClr val="FFFFFF"/>
                </a:solidFill>
                <a:latin typeface="Montserrat"/>
              </a:rPr>
              <a:t>này</a:t>
            </a:r>
            <a:r>
              <a:rPr lang="en-US" sz="3758" spc="37" dirty="0">
                <a:solidFill>
                  <a:srgbClr val="FFFFFF"/>
                </a:solidFill>
                <a:latin typeface="Montserrat"/>
              </a:rPr>
              <a:t> </a:t>
            </a:r>
            <a:r>
              <a:rPr lang="en-US" sz="3758" spc="37" dirty="0" err="1">
                <a:solidFill>
                  <a:srgbClr val="FFFFFF"/>
                </a:solidFill>
                <a:latin typeface="Montserrat"/>
              </a:rPr>
              <a:t>sẽ</a:t>
            </a:r>
            <a:r>
              <a:rPr lang="en-US" sz="3758" spc="37" dirty="0">
                <a:solidFill>
                  <a:srgbClr val="FFFFFF"/>
                </a:solidFill>
                <a:latin typeface="Montserrat"/>
              </a:rPr>
              <a:t> </a:t>
            </a:r>
            <a:r>
              <a:rPr lang="en-US" sz="3758" spc="37" dirty="0" err="1">
                <a:solidFill>
                  <a:srgbClr val="FFFFFF"/>
                </a:solidFill>
                <a:latin typeface="Montserrat"/>
              </a:rPr>
              <a:t>kéo</a:t>
            </a:r>
            <a:r>
              <a:rPr lang="en-US" sz="3758" spc="37" dirty="0">
                <a:solidFill>
                  <a:srgbClr val="FFFFFF"/>
                </a:solidFill>
                <a:latin typeface="Montserrat"/>
              </a:rPr>
              <a:t> </a:t>
            </a:r>
            <a:r>
              <a:rPr lang="en-US" sz="3758" spc="37" dirty="0" err="1">
                <a:solidFill>
                  <a:srgbClr val="FFFFFF"/>
                </a:solidFill>
                <a:latin typeface="Montserrat"/>
              </a:rPr>
              <a:t>dài</a:t>
            </a:r>
            <a:r>
              <a:rPr lang="en-US" sz="3758" spc="37" dirty="0">
                <a:solidFill>
                  <a:srgbClr val="FFFFFF"/>
                </a:solidFill>
                <a:latin typeface="Montserrat"/>
              </a:rPr>
              <a:t> </a:t>
            </a:r>
            <a:r>
              <a:rPr lang="en-US" sz="3758" spc="37" dirty="0" err="1">
                <a:solidFill>
                  <a:srgbClr val="FFFFFF"/>
                </a:solidFill>
                <a:latin typeface="Montserrat"/>
              </a:rPr>
              <a:t>cho</a:t>
            </a:r>
            <a:r>
              <a:rPr lang="en-US" sz="3758" spc="37" dirty="0">
                <a:solidFill>
                  <a:srgbClr val="FFFFFF"/>
                </a:solidFill>
                <a:latin typeface="Montserrat"/>
              </a:rPr>
              <a:t> </a:t>
            </a:r>
            <a:r>
              <a:rPr lang="en-US" sz="3758" spc="37" dirty="0" err="1">
                <a:solidFill>
                  <a:srgbClr val="FFFFFF"/>
                </a:solidFill>
                <a:latin typeface="Montserrat"/>
              </a:rPr>
              <a:t>đến</a:t>
            </a:r>
            <a:r>
              <a:rPr lang="en-US" sz="3758" spc="37" dirty="0">
                <a:solidFill>
                  <a:srgbClr val="FFFFFF"/>
                </a:solidFill>
                <a:latin typeface="Montserrat"/>
              </a:rPr>
              <a:t> </a:t>
            </a:r>
            <a:r>
              <a:rPr lang="en-US" sz="3758" spc="37" dirty="0" err="1">
                <a:solidFill>
                  <a:srgbClr val="FFFFFF"/>
                </a:solidFill>
                <a:latin typeface="Montserrat"/>
              </a:rPr>
              <a:t>khi</a:t>
            </a:r>
            <a:r>
              <a:rPr lang="en-US" sz="3758" spc="37" dirty="0">
                <a:solidFill>
                  <a:srgbClr val="FFFFFF"/>
                </a:solidFill>
                <a:latin typeface="Montserrat"/>
              </a:rPr>
              <a:t> </a:t>
            </a:r>
            <a:r>
              <a:rPr lang="en-US" sz="3758" spc="37" dirty="0" err="1">
                <a:solidFill>
                  <a:srgbClr val="FFFFFF"/>
                </a:solidFill>
                <a:latin typeface="Montserrat"/>
              </a:rPr>
              <a:t>có</a:t>
            </a:r>
            <a:r>
              <a:rPr lang="en-US" sz="3758" spc="37" dirty="0">
                <a:solidFill>
                  <a:srgbClr val="FFFFFF"/>
                </a:solidFill>
                <a:latin typeface="Montserrat"/>
              </a:rPr>
              <a:t> </a:t>
            </a:r>
            <a:r>
              <a:rPr lang="en-US" sz="3758" spc="37" dirty="0" err="1">
                <a:solidFill>
                  <a:srgbClr val="FFFFFF"/>
                </a:solidFill>
                <a:latin typeface="Montserrat"/>
              </a:rPr>
              <a:t>dấu</a:t>
            </a:r>
            <a:r>
              <a:rPr lang="en-US" sz="3758" spc="37" dirty="0">
                <a:solidFill>
                  <a:srgbClr val="FFFFFF"/>
                </a:solidFill>
                <a:latin typeface="Montserrat"/>
              </a:rPr>
              <a:t> </a:t>
            </a:r>
            <a:r>
              <a:rPr lang="en-US" sz="3758" spc="37" dirty="0" err="1">
                <a:solidFill>
                  <a:srgbClr val="FFFFFF"/>
                </a:solidFill>
                <a:latin typeface="Montserrat"/>
              </a:rPr>
              <a:t>hiệu</a:t>
            </a:r>
            <a:r>
              <a:rPr lang="en-US" sz="3758" spc="37" dirty="0">
                <a:solidFill>
                  <a:srgbClr val="FFFFFF"/>
                </a:solidFill>
                <a:latin typeface="Montserrat"/>
              </a:rPr>
              <a:t> </a:t>
            </a:r>
            <a:r>
              <a:rPr lang="en-US" sz="3758" spc="37" dirty="0" err="1">
                <a:solidFill>
                  <a:srgbClr val="FFFFFF"/>
                </a:solidFill>
                <a:latin typeface="Montserrat"/>
              </a:rPr>
              <a:t>rõ</a:t>
            </a:r>
            <a:r>
              <a:rPr lang="en-US" sz="3758" spc="37" dirty="0">
                <a:solidFill>
                  <a:srgbClr val="FFFFFF"/>
                </a:solidFill>
                <a:latin typeface="Montserrat"/>
              </a:rPr>
              <a:t> </a:t>
            </a:r>
            <a:r>
              <a:rPr lang="en-US" sz="3758" spc="37" dirty="0" err="1">
                <a:solidFill>
                  <a:srgbClr val="FFFFFF"/>
                </a:solidFill>
                <a:latin typeface="Montserrat"/>
              </a:rPr>
              <a:t>ràng</a:t>
            </a:r>
            <a:r>
              <a:rPr lang="en-US" sz="3758" spc="37" dirty="0">
                <a:solidFill>
                  <a:srgbClr val="FFFFFF"/>
                </a:solidFill>
                <a:latin typeface="Montserrat"/>
              </a:rPr>
              <a:t> </a:t>
            </a:r>
            <a:r>
              <a:rPr lang="en-US" sz="3758" spc="37" dirty="0" err="1">
                <a:solidFill>
                  <a:srgbClr val="FFFFFF"/>
                </a:solidFill>
                <a:latin typeface="Montserrat"/>
              </a:rPr>
              <a:t>cho</a:t>
            </a:r>
            <a:r>
              <a:rPr lang="en-US" sz="3758" spc="37" dirty="0">
                <a:solidFill>
                  <a:srgbClr val="FFFFFF"/>
                </a:solidFill>
                <a:latin typeface="Montserrat"/>
              </a:rPr>
              <a:t> </a:t>
            </a:r>
            <a:r>
              <a:rPr lang="en-US" sz="3758" spc="37" dirty="0" err="1">
                <a:solidFill>
                  <a:srgbClr val="FFFFFF"/>
                </a:solidFill>
                <a:latin typeface="Montserrat"/>
              </a:rPr>
              <a:t>thấy</a:t>
            </a:r>
            <a:r>
              <a:rPr lang="en-US" sz="3758" spc="37" dirty="0">
                <a:solidFill>
                  <a:srgbClr val="FFFFFF"/>
                </a:solidFill>
                <a:latin typeface="Montserrat"/>
              </a:rPr>
              <a:t> </a:t>
            </a:r>
            <a:r>
              <a:rPr lang="en-US" sz="3758" spc="37" dirty="0" err="1">
                <a:solidFill>
                  <a:srgbClr val="FFFFFF"/>
                </a:solidFill>
                <a:latin typeface="Montserrat"/>
              </a:rPr>
              <a:t>nó</a:t>
            </a:r>
            <a:r>
              <a:rPr lang="en-US" sz="3758" spc="37" dirty="0">
                <a:solidFill>
                  <a:srgbClr val="FFFFFF"/>
                </a:solidFill>
                <a:latin typeface="Montserrat"/>
              </a:rPr>
              <a:t> </a:t>
            </a:r>
            <a:r>
              <a:rPr lang="en-US" sz="3758" spc="37" dirty="0" err="1">
                <a:solidFill>
                  <a:srgbClr val="FFFFFF"/>
                </a:solidFill>
                <a:latin typeface="Montserrat"/>
              </a:rPr>
              <a:t>đã</a:t>
            </a:r>
            <a:r>
              <a:rPr lang="en-US" sz="3758" spc="37" dirty="0">
                <a:solidFill>
                  <a:srgbClr val="FFFFFF"/>
                </a:solidFill>
                <a:latin typeface="Montserrat"/>
              </a:rPr>
              <a:t> </a:t>
            </a:r>
            <a:r>
              <a:rPr lang="en-US" sz="3758" spc="37" dirty="0" err="1">
                <a:solidFill>
                  <a:srgbClr val="FFFFFF"/>
                </a:solidFill>
                <a:latin typeface="Montserrat"/>
              </a:rPr>
              <a:t>kết</a:t>
            </a:r>
            <a:r>
              <a:rPr lang="en-US" sz="3758" spc="37" dirty="0">
                <a:solidFill>
                  <a:srgbClr val="FFFFFF"/>
                </a:solidFill>
                <a:latin typeface="Montserrat"/>
              </a:rPr>
              <a:t> </a:t>
            </a:r>
            <a:r>
              <a:rPr lang="en-US" sz="3758" spc="37" dirty="0" err="1">
                <a:solidFill>
                  <a:srgbClr val="FFFFFF"/>
                </a:solidFill>
                <a:latin typeface="Montserrat"/>
              </a:rPr>
              <a:t>thúc</a:t>
            </a:r>
            <a:r>
              <a:rPr lang="en-US" sz="3758" spc="37" dirty="0">
                <a:solidFill>
                  <a:srgbClr val="FFFFFF"/>
                </a:solidFill>
                <a:latin typeface="Montserrat"/>
              </a:rPr>
              <a:t>. </a:t>
            </a:r>
            <a:r>
              <a:rPr lang="en-US" sz="3758" spc="37" dirty="0" err="1">
                <a:solidFill>
                  <a:srgbClr val="FFFFFF"/>
                </a:solidFill>
                <a:latin typeface="Montserrat"/>
              </a:rPr>
              <a:t>Cụ</a:t>
            </a:r>
            <a:r>
              <a:rPr lang="en-US" sz="3758" spc="37" dirty="0">
                <a:solidFill>
                  <a:srgbClr val="FFFFFF"/>
                </a:solidFill>
                <a:latin typeface="Montserrat"/>
              </a:rPr>
              <a:t> </a:t>
            </a:r>
            <a:r>
              <a:rPr lang="en-US" sz="3758" spc="37" dirty="0" err="1">
                <a:solidFill>
                  <a:srgbClr val="FFFFFF"/>
                </a:solidFill>
                <a:latin typeface="Montserrat"/>
              </a:rPr>
              <a:t>thể</a:t>
            </a:r>
            <a:r>
              <a:rPr lang="en-US" sz="3758" spc="37" dirty="0">
                <a:solidFill>
                  <a:srgbClr val="FFFFFF"/>
                </a:solidFill>
                <a:latin typeface="Montserrat"/>
              </a:rPr>
              <a:t>, </a:t>
            </a:r>
            <a:r>
              <a:rPr lang="en-US" sz="3758" spc="37" dirty="0" err="1">
                <a:solidFill>
                  <a:srgbClr val="FFFFFF"/>
                </a:solidFill>
                <a:latin typeface="Montserrat"/>
              </a:rPr>
              <a:t>nếu</a:t>
            </a:r>
            <a:r>
              <a:rPr lang="en-US" sz="3758" spc="37" dirty="0">
                <a:solidFill>
                  <a:srgbClr val="FFFFFF"/>
                </a:solidFill>
                <a:latin typeface="Montserrat"/>
              </a:rPr>
              <a:t> </a:t>
            </a:r>
            <a:r>
              <a:rPr lang="en-US" sz="3758" spc="37" dirty="0" err="1">
                <a:solidFill>
                  <a:srgbClr val="FFFFFF"/>
                </a:solidFill>
                <a:latin typeface="Montserrat"/>
              </a:rPr>
              <a:t>giá</a:t>
            </a:r>
            <a:r>
              <a:rPr lang="en-US" sz="3758" spc="37" dirty="0">
                <a:solidFill>
                  <a:srgbClr val="FFFFFF"/>
                </a:solidFill>
                <a:latin typeface="Montserrat"/>
              </a:rPr>
              <a:t> </a:t>
            </a:r>
            <a:r>
              <a:rPr lang="en-US" sz="3758" spc="37" dirty="0" err="1">
                <a:solidFill>
                  <a:srgbClr val="FFFFFF"/>
                </a:solidFill>
                <a:latin typeface="Montserrat"/>
              </a:rPr>
              <a:t>chứng</a:t>
            </a:r>
            <a:r>
              <a:rPr lang="en-US" sz="3758" spc="37" dirty="0">
                <a:solidFill>
                  <a:srgbClr val="FFFFFF"/>
                </a:solidFill>
                <a:latin typeface="Montserrat"/>
              </a:rPr>
              <a:t> </a:t>
            </a:r>
            <a:r>
              <a:rPr lang="en-US" sz="3758" spc="37" dirty="0" err="1">
                <a:solidFill>
                  <a:srgbClr val="FFFFFF"/>
                </a:solidFill>
                <a:latin typeface="Montserrat"/>
              </a:rPr>
              <a:t>khoán</a:t>
            </a:r>
            <a:r>
              <a:rPr lang="en-US" sz="3758" spc="37" dirty="0">
                <a:solidFill>
                  <a:srgbClr val="FFFFFF"/>
                </a:solidFill>
                <a:latin typeface="Montserrat"/>
              </a:rPr>
              <a:t> </a:t>
            </a:r>
            <a:r>
              <a:rPr lang="en-US" sz="3758" spc="37" dirty="0" err="1">
                <a:solidFill>
                  <a:srgbClr val="FFFFFF"/>
                </a:solidFill>
                <a:latin typeface="Montserrat"/>
              </a:rPr>
              <a:t>đang</a:t>
            </a:r>
            <a:r>
              <a:rPr lang="en-US" sz="3758" spc="37" dirty="0">
                <a:solidFill>
                  <a:srgbClr val="FFFFFF"/>
                </a:solidFill>
                <a:latin typeface="Montserrat"/>
              </a:rPr>
              <a:t> </a:t>
            </a:r>
            <a:r>
              <a:rPr lang="en-US" sz="3758" spc="37" dirty="0" err="1">
                <a:solidFill>
                  <a:srgbClr val="FFFFFF"/>
                </a:solidFill>
                <a:latin typeface="Montserrat"/>
              </a:rPr>
              <a:t>có</a:t>
            </a:r>
            <a:r>
              <a:rPr lang="en-US" sz="3758" spc="37" dirty="0">
                <a:solidFill>
                  <a:srgbClr val="FFFFFF"/>
                </a:solidFill>
                <a:latin typeface="Montserrat"/>
              </a:rPr>
              <a:t> xu </a:t>
            </a:r>
            <a:r>
              <a:rPr lang="en-US" sz="3758" spc="37" dirty="0" err="1">
                <a:solidFill>
                  <a:srgbClr val="FFFFFF"/>
                </a:solidFill>
                <a:latin typeface="Montserrat"/>
              </a:rPr>
              <a:t>hướng</a:t>
            </a:r>
            <a:r>
              <a:rPr lang="en-US" sz="3758" spc="37" dirty="0">
                <a:solidFill>
                  <a:srgbClr val="FFFFFF"/>
                </a:solidFill>
                <a:latin typeface="Montserrat"/>
              </a:rPr>
              <a:t> </a:t>
            </a:r>
            <a:r>
              <a:rPr lang="en-US" sz="3758" spc="37" dirty="0" err="1">
                <a:solidFill>
                  <a:srgbClr val="FFFFFF"/>
                </a:solidFill>
                <a:latin typeface="Montserrat"/>
              </a:rPr>
              <a:t>đi</a:t>
            </a:r>
            <a:r>
              <a:rPr lang="en-US" sz="3758" spc="37" dirty="0">
                <a:solidFill>
                  <a:srgbClr val="FFFFFF"/>
                </a:solidFill>
                <a:latin typeface="Montserrat"/>
              </a:rPr>
              <a:t> </a:t>
            </a:r>
            <a:r>
              <a:rPr lang="en-US" sz="3758" spc="37" dirty="0" err="1">
                <a:solidFill>
                  <a:srgbClr val="FFFFFF"/>
                </a:solidFill>
                <a:latin typeface="Montserrat"/>
              </a:rPr>
              <a:t>lên</a:t>
            </a:r>
            <a:r>
              <a:rPr lang="en-US" sz="3758" spc="37" dirty="0">
                <a:solidFill>
                  <a:srgbClr val="FFFFFF"/>
                </a:solidFill>
                <a:latin typeface="Montserrat"/>
              </a:rPr>
              <a:t>, </a:t>
            </a:r>
            <a:r>
              <a:rPr lang="en-US" sz="3758" spc="37" dirty="0" err="1">
                <a:solidFill>
                  <a:srgbClr val="FFFFFF"/>
                </a:solidFill>
                <a:latin typeface="Montserrat"/>
              </a:rPr>
              <a:t>nó</a:t>
            </a:r>
            <a:r>
              <a:rPr lang="en-US" sz="3758" spc="37" dirty="0">
                <a:solidFill>
                  <a:srgbClr val="FFFFFF"/>
                </a:solidFill>
                <a:latin typeface="Montserrat"/>
              </a:rPr>
              <a:t> </a:t>
            </a:r>
            <a:r>
              <a:rPr lang="en-US" sz="3758" spc="37" dirty="0" err="1">
                <a:solidFill>
                  <a:srgbClr val="FFFFFF"/>
                </a:solidFill>
                <a:latin typeface="Montserrat"/>
              </a:rPr>
              <a:t>sẽ</a:t>
            </a:r>
            <a:r>
              <a:rPr lang="en-US" sz="3758" spc="37" dirty="0">
                <a:solidFill>
                  <a:srgbClr val="FFFFFF"/>
                </a:solidFill>
                <a:latin typeface="Montserrat"/>
              </a:rPr>
              <a:t> </a:t>
            </a:r>
            <a:r>
              <a:rPr lang="en-US" sz="3758" spc="37" dirty="0" err="1">
                <a:solidFill>
                  <a:srgbClr val="FFFFFF"/>
                </a:solidFill>
                <a:latin typeface="Montserrat"/>
              </a:rPr>
              <a:t>tiếp</a:t>
            </a:r>
            <a:r>
              <a:rPr lang="en-US" sz="3758" spc="37" dirty="0">
                <a:solidFill>
                  <a:srgbClr val="FFFFFF"/>
                </a:solidFill>
                <a:latin typeface="Montserrat"/>
              </a:rPr>
              <a:t> </a:t>
            </a:r>
            <a:r>
              <a:rPr lang="en-US" sz="3758" spc="37" dirty="0" err="1">
                <a:solidFill>
                  <a:srgbClr val="FFFFFF"/>
                </a:solidFill>
                <a:latin typeface="Montserrat"/>
              </a:rPr>
              <a:t>tục</a:t>
            </a:r>
            <a:r>
              <a:rPr lang="en-US" sz="3758" spc="37" dirty="0">
                <a:solidFill>
                  <a:srgbClr val="FFFFFF"/>
                </a:solidFill>
                <a:latin typeface="Montserrat"/>
              </a:rPr>
              <a:t> xu </a:t>
            </a:r>
            <a:r>
              <a:rPr lang="en-US" sz="3758" spc="37" dirty="0" err="1">
                <a:solidFill>
                  <a:srgbClr val="FFFFFF"/>
                </a:solidFill>
                <a:latin typeface="Montserrat"/>
              </a:rPr>
              <a:t>hướng</a:t>
            </a:r>
            <a:r>
              <a:rPr lang="en-US" sz="3758" spc="37" dirty="0">
                <a:solidFill>
                  <a:srgbClr val="FFFFFF"/>
                </a:solidFill>
                <a:latin typeface="Montserrat"/>
              </a:rPr>
              <a:t> </a:t>
            </a:r>
            <a:r>
              <a:rPr lang="en-US" sz="3758" spc="37" dirty="0" err="1">
                <a:solidFill>
                  <a:srgbClr val="FFFFFF"/>
                </a:solidFill>
                <a:latin typeface="Montserrat"/>
              </a:rPr>
              <a:t>đó</a:t>
            </a:r>
            <a:r>
              <a:rPr lang="en-US" sz="3758" spc="37" dirty="0">
                <a:solidFill>
                  <a:srgbClr val="FFFFFF"/>
                </a:solidFill>
                <a:latin typeface="Montserrat"/>
              </a:rPr>
              <a:t> </a:t>
            </a:r>
            <a:r>
              <a:rPr lang="en-US" sz="3758" spc="37" dirty="0" err="1">
                <a:solidFill>
                  <a:srgbClr val="FFFFFF"/>
                </a:solidFill>
                <a:latin typeface="Montserrat"/>
              </a:rPr>
              <a:t>cho</a:t>
            </a:r>
            <a:r>
              <a:rPr lang="en-US" sz="3758" spc="37" dirty="0">
                <a:solidFill>
                  <a:srgbClr val="FFFFFF"/>
                </a:solidFill>
                <a:latin typeface="Montserrat"/>
              </a:rPr>
              <a:t> </a:t>
            </a:r>
            <a:r>
              <a:rPr lang="en-US" sz="3758" spc="37" dirty="0" err="1">
                <a:solidFill>
                  <a:srgbClr val="FFFFFF"/>
                </a:solidFill>
                <a:latin typeface="Montserrat"/>
              </a:rPr>
              <a:t>đến</a:t>
            </a:r>
            <a:r>
              <a:rPr lang="en-US" sz="3758" spc="37" dirty="0">
                <a:solidFill>
                  <a:srgbClr val="FFFFFF"/>
                </a:solidFill>
                <a:latin typeface="Montserrat"/>
              </a:rPr>
              <a:t> </a:t>
            </a:r>
            <a:r>
              <a:rPr lang="en-US" sz="3758" spc="37" dirty="0" err="1">
                <a:solidFill>
                  <a:srgbClr val="FFFFFF"/>
                </a:solidFill>
                <a:latin typeface="Montserrat"/>
              </a:rPr>
              <a:t>khi</a:t>
            </a:r>
            <a:r>
              <a:rPr lang="en-US" sz="3758" spc="37" dirty="0">
                <a:solidFill>
                  <a:srgbClr val="FFFFFF"/>
                </a:solidFill>
                <a:latin typeface="Montserrat"/>
              </a:rPr>
              <a:t> </a:t>
            </a:r>
            <a:r>
              <a:rPr lang="en-US" sz="3758" spc="37" dirty="0" err="1">
                <a:solidFill>
                  <a:srgbClr val="FFFFFF"/>
                </a:solidFill>
                <a:latin typeface="Montserrat"/>
              </a:rPr>
              <a:t>có</a:t>
            </a:r>
            <a:r>
              <a:rPr lang="en-US" sz="3758" spc="37" dirty="0">
                <a:solidFill>
                  <a:srgbClr val="FFFFFF"/>
                </a:solidFill>
                <a:latin typeface="Montserrat"/>
              </a:rPr>
              <a:t> </a:t>
            </a:r>
            <a:r>
              <a:rPr lang="en-US" sz="3758" spc="37" dirty="0" err="1">
                <a:solidFill>
                  <a:srgbClr val="FFFFFF"/>
                </a:solidFill>
                <a:latin typeface="Montserrat"/>
              </a:rPr>
              <a:t>dấu</a:t>
            </a:r>
            <a:r>
              <a:rPr lang="en-US" sz="3758" spc="37" dirty="0">
                <a:solidFill>
                  <a:srgbClr val="FFFFFF"/>
                </a:solidFill>
                <a:latin typeface="Montserrat"/>
              </a:rPr>
              <a:t> </a:t>
            </a:r>
            <a:r>
              <a:rPr lang="en-US" sz="3758" spc="37" dirty="0" err="1">
                <a:solidFill>
                  <a:srgbClr val="FFFFFF"/>
                </a:solidFill>
                <a:latin typeface="Montserrat"/>
              </a:rPr>
              <a:t>hiệu</a:t>
            </a:r>
            <a:r>
              <a:rPr lang="en-US" sz="3758" spc="37" dirty="0">
                <a:solidFill>
                  <a:srgbClr val="FFFFFF"/>
                </a:solidFill>
                <a:latin typeface="Montserrat"/>
              </a:rPr>
              <a:t> </a:t>
            </a:r>
            <a:r>
              <a:rPr lang="en-US" sz="3758" spc="37" dirty="0" err="1">
                <a:solidFill>
                  <a:srgbClr val="FFFFFF"/>
                </a:solidFill>
                <a:latin typeface="Montserrat"/>
              </a:rPr>
              <a:t>rõ</a:t>
            </a:r>
            <a:r>
              <a:rPr lang="en-US" sz="3758" spc="37" dirty="0">
                <a:solidFill>
                  <a:srgbClr val="FFFFFF"/>
                </a:solidFill>
                <a:latin typeface="Montserrat"/>
              </a:rPr>
              <a:t> </a:t>
            </a:r>
            <a:r>
              <a:rPr lang="en-US" sz="3758" spc="37" dirty="0" err="1">
                <a:solidFill>
                  <a:srgbClr val="FFFFFF"/>
                </a:solidFill>
                <a:latin typeface="Montserrat"/>
              </a:rPr>
              <a:t>ràng</a:t>
            </a:r>
            <a:r>
              <a:rPr lang="en-US" sz="3758" spc="37" dirty="0">
                <a:solidFill>
                  <a:srgbClr val="FFFFFF"/>
                </a:solidFill>
                <a:latin typeface="Montserrat"/>
              </a:rPr>
              <a:t> </a:t>
            </a:r>
            <a:r>
              <a:rPr lang="en-US" sz="3758" spc="37" dirty="0" err="1">
                <a:solidFill>
                  <a:srgbClr val="FFFFFF"/>
                </a:solidFill>
                <a:latin typeface="Montserrat"/>
              </a:rPr>
              <a:t>của</a:t>
            </a:r>
            <a:r>
              <a:rPr lang="en-US" sz="3758" spc="37" dirty="0">
                <a:solidFill>
                  <a:srgbClr val="FFFFFF"/>
                </a:solidFill>
                <a:latin typeface="Montserrat"/>
              </a:rPr>
              <a:t> </a:t>
            </a:r>
            <a:r>
              <a:rPr lang="en-US" sz="3758" spc="37" dirty="0" err="1">
                <a:solidFill>
                  <a:srgbClr val="FFFFFF"/>
                </a:solidFill>
                <a:latin typeface="Montserrat"/>
              </a:rPr>
              <a:t>sự</a:t>
            </a:r>
            <a:r>
              <a:rPr lang="en-US" sz="3758" spc="37" dirty="0">
                <a:solidFill>
                  <a:srgbClr val="FFFFFF"/>
                </a:solidFill>
                <a:latin typeface="Montserrat"/>
              </a:rPr>
              <a:t> </a:t>
            </a:r>
            <a:r>
              <a:rPr lang="en-US" sz="3758" spc="37" dirty="0" err="1">
                <a:solidFill>
                  <a:srgbClr val="FFFFFF"/>
                </a:solidFill>
                <a:latin typeface="Montserrat"/>
              </a:rPr>
              <a:t>đảo</a:t>
            </a:r>
            <a:r>
              <a:rPr lang="en-US" sz="3758" spc="37" dirty="0">
                <a:solidFill>
                  <a:srgbClr val="FFFFFF"/>
                </a:solidFill>
                <a:latin typeface="Montserrat"/>
              </a:rPr>
              <a:t> </a:t>
            </a:r>
            <a:r>
              <a:rPr lang="en-US" sz="3758" spc="37" dirty="0" err="1">
                <a:solidFill>
                  <a:srgbClr val="FFFFFF"/>
                </a:solidFill>
                <a:latin typeface="Montserrat"/>
              </a:rPr>
              <a:t>chiều</a:t>
            </a:r>
            <a:r>
              <a:rPr lang="en-US" sz="3758" spc="37" dirty="0">
                <a:solidFill>
                  <a:srgbClr val="FFFFFF"/>
                </a:solidFill>
                <a:latin typeface="Montserrat"/>
              </a:rPr>
              <a:t>.</a:t>
            </a: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4D8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94233" y="4640979"/>
            <a:ext cx="12899534" cy="4864199"/>
          </a:xfrm>
          <a:prstGeom prst="rect">
            <a:avLst/>
          </a:prstGeom>
        </p:spPr>
      </p:pic>
      <p:sp>
        <p:nvSpPr>
          <p:cNvPr id="3" name="TextBox 3"/>
          <p:cNvSpPr txBox="1"/>
          <p:nvPr/>
        </p:nvSpPr>
        <p:spPr>
          <a:xfrm>
            <a:off x="1183711" y="181281"/>
            <a:ext cx="15920578" cy="4962219"/>
          </a:xfrm>
          <a:prstGeom prst="rect">
            <a:avLst/>
          </a:prstGeom>
        </p:spPr>
        <p:txBody>
          <a:bodyPr lIns="0" tIns="0" rIns="0" bIns="0" rtlCol="0" anchor="t">
            <a:spAutoFit/>
          </a:bodyPr>
          <a:lstStyle/>
          <a:p>
            <a:pPr algn="just">
              <a:lnSpc>
                <a:spcPts val="5637"/>
              </a:lnSpc>
            </a:pPr>
            <a:endParaRPr/>
          </a:p>
          <a:p>
            <a:pPr algn="just">
              <a:lnSpc>
                <a:spcPts val="5637"/>
              </a:lnSpc>
            </a:pPr>
            <a:r>
              <a:rPr lang="en-US" sz="3758" spc="37">
                <a:solidFill>
                  <a:srgbClr val="FFFFFF"/>
                </a:solidFill>
                <a:latin typeface="Montserrat"/>
              </a:rPr>
              <a:t>Tương tự, nếu giá chứng khoán đang có xu hướng đi xuống, nó sẽ tiếp tục xu hướng đó cho đến khi có dấu hiệu của sự đảo chiều. Trước khi giá chứng khoán đảo chiều sang hướng ngược lại, dịch chuyển giá thường chậm dần và có một số dấu hiệu cảnh báo trước.</a:t>
            </a:r>
          </a:p>
          <a:p>
            <a:pPr algn="just">
              <a:lnSpc>
                <a:spcPts val="5637"/>
              </a:lnSpc>
              <a:spcBef>
                <a:spcPct val="0"/>
              </a:spcBef>
            </a:pPr>
            <a:endParaRPr lang="en-US" sz="3758" spc="37">
              <a:solidFill>
                <a:srgbClr val="FFFFFF"/>
              </a:solidFill>
              <a:latin typeface="Montserrat"/>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1413520" y="557898"/>
            <a:ext cx="13873767" cy="1571625"/>
          </a:xfrm>
          <a:prstGeom prst="rect">
            <a:avLst/>
          </a:prstGeom>
        </p:spPr>
        <p:txBody>
          <a:bodyPr lIns="0" tIns="0" rIns="0" bIns="0" rtlCol="0" anchor="t">
            <a:spAutoFit/>
          </a:bodyPr>
          <a:lstStyle/>
          <a:p>
            <a:pPr algn="ctr">
              <a:lnSpc>
                <a:spcPts val="6000"/>
              </a:lnSpc>
              <a:spcBef>
                <a:spcPct val="0"/>
              </a:spcBef>
            </a:pPr>
            <a:r>
              <a:rPr lang="en-US" sz="5000" dirty="0">
                <a:solidFill>
                  <a:srgbClr val="FFFFFF"/>
                </a:solidFill>
                <a:latin typeface="Poppins Bold"/>
              </a:rPr>
              <a:t>THỨ BA: HÀNH ĐỘNG THỊ TRƯỜNG CÓ TÍNH LẶP ĐI LẶP LẠI.</a:t>
            </a:r>
          </a:p>
        </p:txBody>
      </p:sp>
      <p:sp>
        <p:nvSpPr>
          <p:cNvPr id="4" name="TextBox 4"/>
          <p:cNvSpPr txBox="1"/>
          <p:nvPr/>
        </p:nvSpPr>
        <p:spPr>
          <a:xfrm>
            <a:off x="1028700" y="1895951"/>
            <a:ext cx="15920578" cy="4962219"/>
          </a:xfrm>
          <a:prstGeom prst="rect">
            <a:avLst/>
          </a:prstGeom>
        </p:spPr>
        <p:txBody>
          <a:bodyPr lIns="0" tIns="0" rIns="0" bIns="0" rtlCol="0" anchor="t">
            <a:spAutoFit/>
          </a:bodyPr>
          <a:lstStyle/>
          <a:p>
            <a:pPr algn="just">
              <a:lnSpc>
                <a:spcPts val="5637"/>
              </a:lnSpc>
            </a:pPr>
            <a:endParaRPr dirty="0"/>
          </a:p>
          <a:p>
            <a:pPr algn="just">
              <a:lnSpc>
                <a:spcPts val="5637"/>
              </a:lnSpc>
            </a:pPr>
            <a:r>
              <a:rPr lang="en-US" sz="3758" spc="37" dirty="0" err="1">
                <a:solidFill>
                  <a:srgbClr val="FFFFFF"/>
                </a:solidFill>
                <a:latin typeface="Montserrat"/>
              </a:rPr>
              <a:t>Một</a:t>
            </a:r>
            <a:r>
              <a:rPr lang="en-US" sz="3758" spc="37" dirty="0">
                <a:solidFill>
                  <a:srgbClr val="FFFFFF"/>
                </a:solidFill>
                <a:latin typeface="Montserrat"/>
              </a:rPr>
              <a:t> </a:t>
            </a:r>
            <a:r>
              <a:rPr lang="en-US" sz="3758" spc="37" dirty="0" err="1">
                <a:solidFill>
                  <a:srgbClr val="FFFFFF"/>
                </a:solidFill>
                <a:latin typeface="Montserrat"/>
              </a:rPr>
              <a:t>số</a:t>
            </a:r>
            <a:r>
              <a:rPr lang="en-US" sz="3758" spc="37" dirty="0">
                <a:solidFill>
                  <a:srgbClr val="FFFFFF"/>
                </a:solidFill>
                <a:latin typeface="Montserrat"/>
              </a:rPr>
              <a:t> </a:t>
            </a:r>
            <a:r>
              <a:rPr lang="en-US" sz="3758" spc="37" dirty="0" err="1">
                <a:solidFill>
                  <a:srgbClr val="FFFFFF"/>
                </a:solidFill>
                <a:latin typeface="Montserrat"/>
              </a:rPr>
              <a:t>hình</a:t>
            </a:r>
            <a:r>
              <a:rPr lang="en-US" sz="3758" spc="37" dirty="0">
                <a:solidFill>
                  <a:srgbClr val="FFFFFF"/>
                </a:solidFill>
                <a:latin typeface="Montserrat"/>
              </a:rPr>
              <a:t> </a:t>
            </a:r>
            <a:r>
              <a:rPr lang="en-US" sz="3758" spc="37" dirty="0" err="1">
                <a:solidFill>
                  <a:srgbClr val="FFFFFF"/>
                </a:solidFill>
                <a:latin typeface="Montserrat"/>
              </a:rPr>
              <a:t>mẫu</a:t>
            </a:r>
            <a:r>
              <a:rPr lang="en-US" sz="3758" spc="37" dirty="0">
                <a:solidFill>
                  <a:srgbClr val="FFFFFF"/>
                </a:solidFill>
                <a:latin typeface="Montserrat"/>
              </a:rPr>
              <a:t> </a:t>
            </a:r>
            <a:r>
              <a:rPr lang="en-US" sz="3758" spc="37" dirty="0" err="1">
                <a:solidFill>
                  <a:srgbClr val="FFFFFF"/>
                </a:solidFill>
                <a:latin typeface="Montserrat"/>
              </a:rPr>
              <a:t>nhất</a:t>
            </a:r>
            <a:r>
              <a:rPr lang="en-US" sz="3758" spc="37" dirty="0">
                <a:solidFill>
                  <a:srgbClr val="FFFFFF"/>
                </a:solidFill>
                <a:latin typeface="Montserrat"/>
              </a:rPr>
              <a:t> </a:t>
            </a:r>
            <a:r>
              <a:rPr lang="en-US" sz="3758" spc="37" dirty="0" err="1">
                <a:solidFill>
                  <a:srgbClr val="FFFFFF"/>
                </a:solidFill>
                <a:latin typeface="Montserrat"/>
              </a:rPr>
              <a:t>định</a:t>
            </a:r>
            <a:r>
              <a:rPr lang="en-US" sz="3758" spc="37" dirty="0">
                <a:solidFill>
                  <a:srgbClr val="FFFFFF"/>
                </a:solidFill>
                <a:latin typeface="Montserrat"/>
              </a:rPr>
              <a:t> </a:t>
            </a:r>
            <a:r>
              <a:rPr lang="en-US" sz="3758" spc="37" dirty="0" err="1">
                <a:solidFill>
                  <a:srgbClr val="FFFFFF"/>
                </a:solidFill>
                <a:latin typeface="Montserrat"/>
              </a:rPr>
              <a:t>xuất</a:t>
            </a:r>
            <a:r>
              <a:rPr lang="en-US" sz="3758" spc="37" dirty="0">
                <a:solidFill>
                  <a:srgbClr val="FFFFFF"/>
                </a:solidFill>
                <a:latin typeface="Montserrat"/>
              </a:rPr>
              <a:t> </a:t>
            </a:r>
            <a:r>
              <a:rPr lang="en-US" sz="3758" spc="37" dirty="0" err="1">
                <a:solidFill>
                  <a:srgbClr val="FFFFFF"/>
                </a:solidFill>
                <a:latin typeface="Montserrat"/>
              </a:rPr>
              <a:t>hiện</a:t>
            </a:r>
            <a:r>
              <a:rPr lang="en-US" sz="3758" spc="37" dirty="0">
                <a:solidFill>
                  <a:srgbClr val="FFFFFF"/>
                </a:solidFill>
                <a:latin typeface="Montserrat"/>
              </a:rPr>
              <a:t> </a:t>
            </a:r>
            <a:r>
              <a:rPr lang="en-US" sz="3758" spc="37" dirty="0" err="1">
                <a:solidFill>
                  <a:srgbClr val="FFFFFF"/>
                </a:solidFill>
                <a:latin typeface="Montserrat"/>
              </a:rPr>
              <a:t>lặp</a:t>
            </a:r>
            <a:r>
              <a:rPr lang="en-US" sz="3758" spc="37" dirty="0">
                <a:solidFill>
                  <a:srgbClr val="FFFFFF"/>
                </a:solidFill>
                <a:latin typeface="Montserrat"/>
              </a:rPr>
              <a:t> </a:t>
            </a:r>
            <a:r>
              <a:rPr lang="en-US" sz="3758" spc="37" dirty="0" err="1">
                <a:solidFill>
                  <a:srgbClr val="FFFFFF"/>
                </a:solidFill>
                <a:latin typeface="Montserrat"/>
              </a:rPr>
              <a:t>đi</a:t>
            </a:r>
            <a:r>
              <a:rPr lang="en-US" sz="3758" spc="37" dirty="0">
                <a:solidFill>
                  <a:srgbClr val="FFFFFF"/>
                </a:solidFill>
                <a:latin typeface="Montserrat"/>
              </a:rPr>
              <a:t> </a:t>
            </a:r>
            <a:r>
              <a:rPr lang="en-US" sz="3758" spc="37" dirty="0" err="1">
                <a:solidFill>
                  <a:srgbClr val="FFFFFF"/>
                </a:solidFill>
                <a:latin typeface="Montserrat"/>
              </a:rPr>
              <a:t>lặp</a:t>
            </a:r>
            <a:r>
              <a:rPr lang="en-US" sz="3758" spc="37" dirty="0">
                <a:solidFill>
                  <a:srgbClr val="FFFFFF"/>
                </a:solidFill>
                <a:latin typeface="Montserrat"/>
              </a:rPr>
              <a:t> </a:t>
            </a:r>
            <a:r>
              <a:rPr lang="en-US" sz="3758" spc="37" dirty="0" err="1">
                <a:solidFill>
                  <a:srgbClr val="FFFFFF"/>
                </a:solidFill>
                <a:latin typeface="Montserrat"/>
              </a:rPr>
              <a:t>lại</a:t>
            </a:r>
            <a:r>
              <a:rPr lang="en-US" sz="3758" spc="37" dirty="0">
                <a:solidFill>
                  <a:srgbClr val="FFFFFF"/>
                </a:solidFill>
                <a:latin typeface="Montserrat"/>
              </a:rPr>
              <a:t> </a:t>
            </a:r>
            <a:r>
              <a:rPr lang="en-US" sz="3758" spc="37" dirty="0" err="1">
                <a:solidFill>
                  <a:srgbClr val="FFFFFF"/>
                </a:solidFill>
                <a:latin typeface="Montserrat"/>
              </a:rPr>
              <a:t>trên</a:t>
            </a:r>
            <a:r>
              <a:rPr lang="en-US" sz="3758" spc="37" dirty="0">
                <a:solidFill>
                  <a:srgbClr val="FFFFFF"/>
                </a:solidFill>
                <a:latin typeface="Montserrat"/>
              </a:rPr>
              <a:t> </a:t>
            </a:r>
            <a:r>
              <a:rPr lang="en-US" sz="3758" spc="37" dirty="0" err="1">
                <a:solidFill>
                  <a:srgbClr val="FFFFFF"/>
                </a:solidFill>
                <a:latin typeface="Montserrat"/>
              </a:rPr>
              <a:t>đồ</a:t>
            </a:r>
            <a:r>
              <a:rPr lang="en-US" sz="3758" spc="37" dirty="0">
                <a:solidFill>
                  <a:srgbClr val="FFFFFF"/>
                </a:solidFill>
                <a:latin typeface="Montserrat"/>
              </a:rPr>
              <a:t> </a:t>
            </a:r>
            <a:r>
              <a:rPr lang="en-US" sz="3758" spc="37" dirty="0" err="1">
                <a:solidFill>
                  <a:srgbClr val="FFFFFF"/>
                </a:solidFill>
                <a:latin typeface="Montserrat"/>
              </a:rPr>
              <a:t>thị</a:t>
            </a:r>
            <a:r>
              <a:rPr lang="en-US" sz="3758" spc="37" dirty="0">
                <a:solidFill>
                  <a:srgbClr val="FFFFFF"/>
                </a:solidFill>
                <a:latin typeface="Montserrat"/>
              </a:rPr>
              <a:t>. </a:t>
            </a:r>
            <a:r>
              <a:rPr lang="en-US" sz="3758" spc="37" dirty="0" err="1">
                <a:solidFill>
                  <a:srgbClr val="FFFFFF"/>
                </a:solidFill>
                <a:latin typeface="Montserrat"/>
              </a:rPr>
              <a:t>Những</a:t>
            </a:r>
            <a:r>
              <a:rPr lang="en-US" sz="3758" spc="37" dirty="0">
                <a:solidFill>
                  <a:srgbClr val="FFFFFF"/>
                </a:solidFill>
                <a:latin typeface="Montserrat"/>
              </a:rPr>
              <a:t> </a:t>
            </a:r>
            <a:r>
              <a:rPr lang="en-US" sz="3758" spc="37" dirty="0" err="1">
                <a:solidFill>
                  <a:srgbClr val="FFFFFF"/>
                </a:solidFill>
                <a:latin typeface="Montserrat"/>
              </a:rPr>
              <a:t>hình</a:t>
            </a:r>
            <a:r>
              <a:rPr lang="en-US" sz="3758" spc="37" dirty="0">
                <a:solidFill>
                  <a:srgbClr val="FFFFFF"/>
                </a:solidFill>
                <a:latin typeface="Montserrat"/>
              </a:rPr>
              <a:t> </a:t>
            </a:r>
            <a:r>
              <a:rPr lang="en-US" sz="3758" spc="37" dirty="0" err="1">
                <a:solidFill>
                  <a:srgbClr val="FFFFFF"/>
                </a:solidFill>
                <a:latin typeface="Montserrat"/>
              </a:rPr>
              <a:t>mẫu</a:t>
            </a:r>
            <a:r>
              <a:rPr lang="en-US" sz="3758" spc="37" dirty="0">
                <a:solidFill>
                  <a:srgbClr val="FFFFFF"/>
                </a:solidFill>
                <a:latin typeface="Montserrat"/>
              </a:rPr>
              <a:t> </a:t>
            </a:r>
            <a:r>
              <a:rPr lang="en-US" sz="3758" spc="37" dirty="0" err="1">
                <a:solidFill>
                  <a:srgbClr val="FFFFFF"/>
                </a:solidFill>
                <a:latin typeface="Montserrat"/>
              </a:rPr>
              <a:t>này</a:t>
            </a:r>
            <a:r>
              <a:rPr lang="en-US" sz="3758" spc="37" dirty="0">
                <a:solidFill>
                  <a:srgbClr val="FFFFFF"/>
                </a:solidFill>
                <a:latin typeface="Montserrat"/>
              </a:rPr>
              <a:t> </a:t>
            </a:r>
            <a:r>
              <a:rPr lang="en-US" sz="3758" spc="37" dirty="0" err="1">
                <a:solidFill>
                  <a:srgbClr val="FFFFFF"/>
                </a:solidFill>
                <a:latin typeface="Montserrat"/>
              </a:rPr>
              <a:t>có</a:t>
            </a:r>
            <a:r>
              <a:rPr lang="en-US" sz="3758" spc="37" dirty="0">
                <a:solidFill>
                  <a:srgbClr val="FFFFFF"/>
                </a:solidFill>
                <a:latin typeface="Montserrat"/>
              </a:rPr>
              <a:t> </a:t>
            </a:r>
            <a:r>
              <a:rPr lang="en-US" sz="3758" spc="37" dirty="0" err="1">
                <a:solidFill>
                  <a:srgbClr val="FFFFFF"/>
                </a:solidFill>
                <a:latin typeface="Montserrat"/>
              </a:rPr>
              <a:t>thể</a:t>
            </a:r>
            <a:r>
              <a:rPr lang="en-US" sz="3758" spc="37" dirty="0">
                <a:solidFill>
                  <a:srgbClr val="FFFFFF"/>
                </a:solidFill>
                <a:latin typeface="Montserrat"/>
              </a:rPr>
              <a:t> </a:t>
            </a:r>
            <a:r>
              <a:rPr lang="en-US" sz="3758" spc="37" dirty="0" err="1">
                <a:solidFill>
                  <a:srgbClr val="FFFFFF"/>
                </a:solidFill>
                <a:latin typeface="Montserrat"/>
              </a:rPr>
              <a:t>được</a:t>
            </a:r>
            <a:r>
              <a:rPr lang="en-US" sz="3758" spc="37" dirty="0">
                <a:solidFill>
                  <a:srgbClr val="FFFFFF"/>
                </a:solidFill>
                <a:latin typeface="Montserrat"/>
              </a:rPr>
              <a:t> </a:t>
            </a:r>
            <a:r>
              <a:rPr lang="en-US" sz="3758" spc="37" dirty="0" err="1">
                <a:solidFill>
                  <a:srgbClr val="FFFFFF"/>
                </a:solidFill>
                <a:latin typeface="Montserrat"/>
              </a:rPr>
              <a:t>sử</a:t>
            </a:r>
            <a:r>
              <a:rPr lang="en-US" sz="3758" spc="37" dirty="0">
                <a:solidFill>
                  <a:srgbClr val="FFFFFF"/>
                </a:solidFill>
                <a:latin typeface="Montserrat"/>
              </a:rPr>
              <a:t> </a:t>
            </a:r>
            <a:r>
              <a:rPr lang="en-US" sz="3758" spc="37" dirty="0" err="1">
                <a:solidFill>
                  <a:srgbClr val="FFFFFF"/>
                </a:solidFill>
                <a:latin typeface="Montserrat"/>
              </a:rPr>
              <a:t>dụng</a:t>
            </a:r>
            <a:r>
              <a:rPr lang="en-US" sz="3758" spc="37" dirty="0">
                <a:solidFill>
                  <a:srgbClr val="FFFFFF"/>
                </a:solidFill>
                <a:latin typeface="Montserrat"/>
              </a:rPr>
              <a:t> </a:t>
            </a:r>
            <a:r>
              <a:rPr lang="en-US" sz="3758" spc="37" dirty="0" err="1">
                <a:solidFill>
                  <a:srgbClr val="FFFFFF"/>
                </a:solidFill>
                <a:latin typeface="Montserrat"/>
              </a:rPr>
              <a:t>để</a:t>
            </a:r>
            <a:r>
              <a:rPr lang="en-US" sz="3758" spc="37" dirty="0">
                <a:solidFill>
                  <a:srgbClr val="FFFFFF"/>
                </a:solidFill>
                <a:latin typeface="Montserrat"/>
              </a:rPr>
              <a:t> </a:t>
            </a:r>
            <a:r>
              <a:rPr lang="en-US" sz="3758" spc="37" dirty="0" err="1">
                <a:solidFill>
                  <a:srgbClr val="FFFFFF"/>
                </a:solidFill>
                <a:latin typeface="Montserrat"/>
              </a:rPr>
              <a:t>dự</a:t>
            </a:r>
            <a:r>
              <a:rPr lang="en-US" sz="3758" spc="37" dirty="0">
                <a:solidFill>
                  <a:srgbClr val="FFFFFF"/>
                </a:solidFill>
                <a:latin typeface="Montserrat"/>
              </a:rPr>
              <a:t> </a:t>
            </a:r>
            <a:r>
              <a:rPr lang="en-US" sz="3758" spc="37" dirty="0" err="1">
                <a:solidFill>
                  <a:srgbClr val="FFFFFF"/>
                </a:solidFill>
                <a:latin typeface="Montserrat"/>
              </a:rPr>
              <a:t>báo</a:t>
            </a:r>
            <a:r>
              <a:rPr lang="en-US" sz="3758" spc="37" dirty="0">
                <a:solidFill>
                  <a:srgbClr val="FFFFFF"/>
                </a:solidFill>
                <a:latin typeface="Montserrat"/>
              </a:rPr>
              <a:t> </a:t>
            </a:r>
            <a:r>
              <a:rPr lang="en-US" sz="3758" spc="37" dirty="0" err="1">
                <a:solidFill>
                  <a:srgbClr val="FFFFFF"/>
                </a:solidFill>
                <a:latin typeface="Montserrat"/>
              </a:rPr>
              <a:t>dịch</a:t>
            </a:r>
            <a:r>
              <a:rPr lang="en-US" sz="3758" spc="37" dirty="0">
                <a:solidFill>
                  <a:srgbClr val="FFFFFF"/>
                </a:solidFill>
                <a:latin typeface="Montserrat"/>
              </a:rPr>
              <a:t> </a:t>
            </a:r>
            <a:r>
              <a:rPr lang="en-US" sz="3758" spc="37" dirty="0" err="1">
                <a:solidFill>
                  <a:srgbClr val="FFFFFF"/>
                </a:solidFill>
                <a:latin typeface="Montserrat"/>
              </a:rPr>
              <a:t>chuyển</a:t>
            </a:r>
            <a:r>
              <a:rPr lang="en-US" sz="3758" spc="37" dirty="0">
                <a:solidFill>
                  <a:srgbClr val="FFFFFF"/>
                </a:solidFill>
                <a:latin typeface="Montserrat"/>
              </a:rPr>
              <a:t> </a:t>
            </a:r>
            <a:r>
              <a:rPr lang="en-US" sz="3758" spc="37" dirty="0" err="1">
                <a:solidFill>
                  <a:srgbClr val="FFFFFF"/>
                </a:solidFill>
                <a:latin typeface="Montserrat"/>
              </a:rPr>
              <a:t>giá</a:t>
            </a:r>
            <a:r>
              <a:rPr lang="en-US" sz="3758" spc="37" dirty="0">
                <a:solidFill>
                  <a:srgbClr val="FFFFFF"/>
                </a:solidFill>
                <a:latin typeface="Montserrat"/>
              </a:rPr>
              <a:t> </a:t>
            </a:r>
            <a:r>
              <a:rPr lang="en-US" sz="3758" spc="37" dirty="0" err="1">
                <a:solidFill>
                  <a:srgbClr val="FFFFFF"/>
                </a:solidFill>
                <a:latin typeface="Montserrat"/>
              </a:rPr>
              <a:t>trong</a:t>
            </a:r>
            <a:r>
              <a:rPr lang="en-US" sz="3758" spc="37" dirty="0">
                <a:solidFill>
                  <a:srgbClr val="FFFFFF"/>
                </a:solidFill>
                <a:latin typeface="Montserrat"/>
              </a:rPr>
              <a:t> </a:t>
            </a:r>
            <a:r>
              <a:rPr lang="en-US" sz="3758" spc="37" dirty="0" err="1">
                <a:solidFill>
                  <a:srgbClr val="FFFFFF"/>
                </a:solidFill>
                <a:latin typeface="Montserrat"/>
              </a:rPr>
              <a:t>tương</a:t>
            </a:r>
            <a:r>
              <a:rPr lang="en-US" sz="3758" spc="37" dirty="0">
                <a:solidFill>
                  <a:srgbClr val="FFFFFF"/>
                </a:solidFill>
                <a:latin typeface="Montserrat"/>
              </a:rPr>
              <a:t> </a:t>
            </a:r>
            <a:r>
              <a:rPr lang="en-US" sz="3758" spc="37" dirty="0" err="1">
                <a:solidFill>
                  <a:srgbClr val="FFFFFF"/>
                </a:solidFill>
                <a:latin typeface="Montserrat"/>
              </a:rPr>
              <a:t>lại</a:t>
            </a:r>
            <a:r>
              <a:rPr lang="en-US" sz="3758" spc="37" dirty="0">
                <a:solidFill>
                  <a:srgbClr val="FFFFFF"/>
                </a:solidFill>
                <a:latin typeface="Montserrat"/>
              </a:rPr>
              <a:t> do </a:t>
            </a:r>
            <a:r>
              <a:rPr lang="en-US" sz="3758" spc="37" dirty="0" err="1">
                <a:solidFill>
                  <a:srgbClr val="FFFFFF"/>
                </a:solidFill>
                <a:latin typeface="Montserrat"/>
              </a:rPr>
              <a:t>bản</a:t>
            </a:r>
            <a:r>
              <a:rPr lang="en-US" sz="3758" spc="37" dirty="0">
                <a:solidFill>
                  <a:srgbClr val="FFFFFF"/>
                </a:solidFill>
                <a:latin typeface="Montserrat"/>
              </a:rPr>
              <a:t> </a:t>
            </a:r>
            <a:r>
              <a:rPr lang="en-US" sz="3758" spc="37" dirty="0" err="1">
                <a:solidFill>
                  <a:srgbClr val="FFFFFF"/>
                </a:solidFill>
                <a:latin typeface="Montserrat"/>
              </a:rPr>
              <a:t>năng</a:t>
            </a:r>
            <a:r>
              <a:rPr lang="en-US" sz="3758" spc="37" dirty="0">
                <a:solidFill>
                  <a:srgbClr val="FFFFFF"/>
                </a:solidFill>
                <a:latin typeface="Montserrat"/>
              </a:rPr>
              <a:t> con </a:t>
            </a:r>
            <a:r>
              <a:rPr lang="en-US" sz="3758" spc="37" dirty="0" err="1">
                <a:solidFill>
                  <a:srgbClr val="FFFFFF"/>
                </a:solidFill>
                <a:latin typeface="Montserrat"/>
              </a:rPr>
              <a:t>người</a:t>
            </a:r>
            <a:r>
              <a:rPr lang="en-US" sz="3758" spc="37" dirty="0">
                <a:solidFill>
                  <a:srgbClr val="FFFFFF"/>
                </a:solidFill>
                <a:latin typeface="Montserrat"/>
              </a:rPr>
              <a:t> </a:t>
            </a:r>
            <a:r>
              <a:rPr lang="en-US" sz="3758" spc="37" dirty="0" err="1">
                <a:solidFill>
                  <a:srgbClr val="FFFFFF"/>
                </a:solidFill>
                <a:latin typeface="Montserrat"/>
              </a:rPr>
              <a:t>có</a:t>
            </a:r>
            <a:r>
              <a:rPr lang="en-US" sz="3758" spc="37" dirty="0">
                <a:solidFill>
                  <a:srgbClr val="FFFFFF"/>
                </a:solidFill>
                <a:latin typeface="Montserrat"/>
              </a:rPr>
              <a:t> xu </a:t>
            </a:r>
            <a:r>
              <a:rPr lang="en-US" sz="3758" spc="37" dirty="0" err="1">
                <a:solidFill>
                  <a:srgbClr val="FFFFFF"/>
                </a:solidFill>
                <a:latin typeface="Montserrat"/>
              </a:rPr>
              <a:t>hướng</a:t>
            </a:r>
            <a:r>
              <a:rPr lang="en-US" sz="3758" spc="37" dirty="0">
                <a:solidFill>
                  <a:srgbClr val="FFFFFF"/>
                </a:solidFill>
                <a:latin typeface="Montserrat"/>
              </a:rPr>
              <a:t> </a:t>
            </a:r>
            <a:r>
              <a:rPr lang="en-US" sz="3758" spc="37" dirty="0" err="1">
                <a:solidFill>
                  <a:srgbClr val="FFFFFF"/>
                </a:solidFill>
                <a:latin typeface="Montserrat"/>
              </a:rPr>
              <a:t>phản</a:t>
            </a:r>
            <a:r>
              <a:rPr lang="en-US" sz="3758" spc="37" dirty="0">
                <a:solidFill>
                  <a:srgbClr val="FFFFFF"/>
                </a:solidFill>
                <a:latin typeface="Montserrat"/>
              </a:rPr>
              <a:t> </a:t>
            </a:r>
            <a:r>
              <a:rPr lang="en-US" sz="3758" spc="37" dirty="0" err="1">
                <a:solidFill>
                  <a:srgbClr val="FFFFFF"/>
                </a:solidFill>
                <a:latin typeface="Montserrat"/>
              </a:rPr>
              <a:t>ứng</a:t>
            </a:r>
            <a:r>
              <a:rPr lang="en-US" sz="3758" spc="37" dirty="0">
                <a:solidFill>
                  <a:srgbClr val="FFFFFF"/>
                </a:solidFill>
                <a:latin typeface="Montserrat"/>
              </a:rPr>
              <a:t> </a:t>
            </a:r>
            <a:r>
              <a:rPr lang="en-US" sz="3758" spc="37" dirty="0" err="1">
                <a:solidFill>
                  <a:srgbClr val="FFFFFF"/>
                </a:solidFill>
                <a:latin typeface="Montserrat"/>
              </a:rPr>
              <a:t>giống</a:t>
            </a:r>
            <a:r>
              <a:rPr lang="en-US" sz="3758" spc="37" dirty="0">
                <a:solidFill>
                  <a:srgbClr val="FFFFFF"/>
                </a:solidFill>
                <a:latin typeface="Montserrat"/>
              </a:rPr>
              <a:t> </a:t>
            </a:r>
            <a:r>
              <a:rPr lang="en-US" sz="3758" spc="37" dirty="0" err="1">
                <a:solidFill>
                  <a:srgbClr val="FFFFFF"/>
                </a:solidFill>
                <a:latin typeface="Montserrat"/>
              </a:rPr>
              <a:t>nhau</a:t>
            </a:r>
            <a:r>
              <a:rPr lang="en-US" sz="3758" spc="37" dirty="0">
                <a:solidFill>
                  <a:srgbClr val="FFFFFF"/>
                </a:solidFill>
                <a:latin typeface="Montserrat"/>
              </a:rPr>
              <a:t> </a:t>
            </a:r>
            <a:r>
              <a:rPr lang="en-US" sz="3758" spc="37" dirty="0" err="1">
                <a:solidFill>
                  <a:srgbClr val="FFFFFF"/>
                </a:solidFill>
                <a:latin typeface="Montserrat"/>
              </a:rPr>
              <a:t>với</a:t>
            </a:r>
            <a:r>
              <a:rPr lang="en-US" sz="3758" spc="37" dirty="0">
                <a:solidFill>
                  <a:srgbClr val="FFFFFF"/>
                </a:solidFill>
                <a:latin typeface="Montserrat"/>
              </a:rPr>
              <a:t> </a:t>
            </a:r>
            <a:r>
              <a:rPr lang="en-US" sz="3758" spc="37" dirty="0" err="1">
                <a:solidFill>
                  <a:srgbClr val="FFFFFF"/>
                </a:solidFill>
                <a:latin typeface="Montserrat"/>
              </a:rPr>
              <a:t>những</a:t>
            </a:r>
            <a:r>
              <a:rPr lang="en-US" sz="3758" spc="37" dirty="0">
                <a:solidFill>
                  <a:srgbClr val="FFFFFF"/>
                </a:solidFill>
                <a:latin typeface="Montserrat"/>
              </a:rPr>
              <a:t> </a:t>
            </a:r>
            <a:r>
              <a:rPr lang="en-US" sz="3758" spc="37" dirty="0" err="1">
                <a:solidFill>
                  <a:srgbClr val="FFFFFF"/>
                </a:solidFill>
                <a:latin typeface="Montserrat"/>
              </a:rPr>
              <a:t>tình</a:t>
            </a:r>
            <a:r>
              <a:rPr lang="en-US" sz="3758" spc="37" dirty="0">
                <a:solidFill>
                  <a:srgbClr val="FFFFFF"/>
                </a:solidFill>
                <a:latin typeface="Montserrat"/>
              </a:rPr>
              <a:t> </a:t>
            </a:r>
            <a:r>
              <a:rPr lang="en-US" sz="3758" spc="37" dirty="0" err="1">
                <a:solidFill>
                  <a:srgbClr val="FFFFFF"/>
                </a:solidFill>
                <a:latin typeface="Montserrat"/>
              </a:rPr>
              <a:t>huống</a:t>
            </a:r>
            <a:r>
              <a:rPr lang="en-US" sz="3758" spc="37" dirty="0">
                <a:solidFill>
                  <a:srgbClr val="FFFFFF"/>
                </a:solidFill>
                <a:latin typeface="Montserrat"/>
              </a:rPr>
              <a:t> </a:t>
            </a:r>
            <a:r>
              <a:rPr lang="en-US" sz="3758" spc="37" dirty="0" err="1">
                <a:solidFill>
                  <a:srgbClr val="FFFFFF"/>
                </a:solidFill>
                <a:latin typeface="Montserrat"/>
              </a:rPr>
              <a:t>xảy</a:t>
            </a:r>
            <a:r>
              <a:rPr lang="en-US" sz="3758" spc="37" dirty="0">
                <a:solidFill>
                  <a:srgbClr val="FFFFFF"/>
                </a:solidFill>
                <a:latin typeface="Montserrat"/>
              </a:rPr>
              <a:t> </a:t>
            </a:r>
            <a:r>
              <a:rPr lang="en-US" sz="3758" spc="37" dirty="0" err="1">
                <a:solidFill>
                  <a:srgbClr val="FFFFFF"/>
                </a:solidFill>
                <a:latin typeface="Montserrat"/>
              </a:rPr>
              <a:t>ra</a:t>
            </a:r>
            <a:r>
              <a:rPr lang="en-US" sz="3758" spc="37" dirty="0">
                <a:solidFill>
                  <a:srgbClr val="FFFFFF"/>
                </a:solidFill>
                <a:latin typeface="Montserrat"/>
              </a:rPr>
              <a:t> </a:t>
            </a:r>
            <a:r>
              <a:rPr lang="en-US" sz="3758" spc="37" dirty="0" err="1">
                <a:solidFill>
                  <a:srgbClr val="FFFFFF"/>
                </a:solidFill>
                <a:latin typeface="Montserrat"/>
              </a:rPr>
              <a:t>tương</a:t>
            </a:r>
            <a:r>
              <a:rPr lang="en-US" sz="3758" spc="37" dirty="0">
                <a:solidFill>
                  <a:srgbClr val="FFFFFF"/>
                </a:solidFill>
                <a:latin typeface="Montserrat"/>
              </a:rPr>
              <a:t> </a:t>
            </a:r>
            <a:r>
              <a:rPr lang="en-US" sz="3758" spc="37" dirty="0" err="1">
                <a:solidFill>
                  <a:srgbClr val="FFFFFF"/>
                </a:solidFill>
                <a:latin typeface="Montserrat"/>
              </a:rPr>
              <a:t>tự</a:t>
            </a:r>
            <a:r>
              <a:rPr lang="en-US" sz="3758" spc="37" dirty="0">
                <a:solidFill>
                  <a:srgbClr val="FFFFFF"/>
                </a:solidFill>
                <a:latin typeface="Montserrat"/>
              </a:rPr>
              <a:t> </a:t>
            </a:r>
            <a:r>
              <a:rPr lang="en-US" sz="3758" spc="37" dirty="0" err="1">
                <a:solidFill>
                  <a:srgbClr val="FFFFFF"/>
                </a:solidFill>
                <a:latin typeface="Montserrat"/>
              </a:rPr>
              <a:t>nhau</a:t>
            </a:r>
            <a:r>
              <a:rPr lang="en-US" sz="3758" spc="37" dirty="0">
                <a:solidFill>
                  <a:srgbClr val="FFFFFF"/>
                </a:solidFill>
                <a:latin typeface="Montserrat"/>
              </a:rPr>
              <a:t>. </a:t>
            </a:r>
          </a:p>
          <a:p>
            <a:pPr algn="just">
              <a:lnSpc>
                <a:spcPts val="5637"/>
              </a:lnSpc>
              <a:spcBef>
                <a:spcPct val="0"/>
              </a:spcBef>
            </a:pPr>
            <a:endParaRPr lang="en-US" sz="3758" spc="37" dirty="0">
              <a:solidFill>
                <a:srgbClr val="FFFFFF"/>
              </a:solidFill>
              <a:latin typeface="Montserrat"/>
            </a:endParaRPr>
          </a:p>
        </p:txBody>
      </p:sp>
      <p:pic>
        <p:nvPicPr>
          <p:cNvPr id="5" name="Picture 5"/>
          <p:cNvPicPr>
            <a:picLocks noChangeAspect="1"/>
          </p:cNvPicPr>
          <p:nvPr/>
        </p:nvPicPr>
        <p:blipFill>
          <a:blip r:embed="rId3"/>
          <a:srcRect/>
          <a:stretch>
            <a:fillRect/>
          </a:stretch>
        </p:blipFill>
        <p:spPr>
          <a:xfrm>
            <a:off x="6401145" y="5831705"/>
            <a:ext cx="8692046" cy="412872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3520" y="6858170"/>
            <a:ext cx="3344751" cy="3102256"/>
          </a:xfrm>
          <a:prstGeom prst="rect">
            <a:avLst/>
          </a:prstGeom>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1028700" y="1164274"/>
            <a:ext cx="12129322" cy="3124200"/>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1.1.4. ỨNG DỤNG CỦA PTKT</a:t>
            </a:r>
          </a:p>
        </p:txBody>
      </p:sp>
      <p:grpSp>
        <p:nvGrpSpPr>
          <p:cNvPr id="4" name="Group 4"/>
          <p:cNvGrpSpPr>
            <a:grpSpLocks noChangeAspect="1"/>
          </p:cNvGrpSpPr>
          <p:nvPr/>
        </p:nvGrpSpPr>
        <p:grpSpPr>
          <a:xfrm>
            <a:off x="8046005" y="-90854"/>
            <a:ext cx="12985223" cy="10468707"/>
            <a:chOff x="0" y="0"/>
            <a:chExt cx="6553200" cy="5283200"/>
          </a:xfrm>
        </p:grpSpPr>
        <p:sp>
          <p:nvSpPr>
            <p:cNvPr id="5" name="Freeform 5"/>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0502" r="-10502"/>
              </a:stretch>
            </a:blip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6172200"/>
            <a:ext cx="4058222" cy="4114800"/>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20935" y="4275146"/>
            <a:ext cx="7479405" cy="4983154"/>
          </a:xfrm>
          <a:prstGeom prst="rect">
            <a:avLst/>
          </a:prstGeom>
        </p:spPr>
      </p:pic>
      <p:pic>
        <p:nvPicPr>
          <p:cNvPr id="4" name="Picture 4"/>
          <p:cNvPicPr>
            <a:picLocks noChangeAspect="1"/>
          </p:cNvPicPr>
          <p:nvPr/>
        </p:nvPicPr>
        <p:blipFill>
          <a:blip r:embed="rId5"/>
          <a:srcRect/>
          <a:stretch>
            <a:fillRect/>
          </a:stretch>
        </p:blipFill>
        <p:spPr>
          <a:xfrm>
            <a:off x="8436574" y="4275146"/>
            <a:ext cx="8858940" cy="4983154"/>
          </a:xfrm>
          <a:prstGeom prst="rect">
            <a:avLst/>
          </a:prstGeom>
        </p:spPr>
      </p:pic>
      <p:sp>
        <p:nvSpPr>
          <p:cNvPr id="5" name="TextBox 5"/>
          <p:cNvSpPr txBox="1"/>
          <p:nvPr/>
        </p:nvSpPr>
        <p:spPr>
          <a:xfrm>
            <a:off x="992486" y="374973"/>
            <a:ext cx="16266814" cy="4467225"/>
          </a:xfrm>
          <a:prstGeom prst="rect">
            <a:avLst/>
          </a:prstGeom>
        </p:spPr>
        <p:txBody>
          <a:bodyPr lIns="0" tIns="0" rIns="0" bIns="0" rtlCol="0" anchor="t">
            <a:spAutoFit/>
          </a:bodyPr>
          <a:lstStyle/>
          <a:p>
            <a:pPr algn="just">
              <a:lnSpc>
                <a:spcPts val="5999"/>
              </a:lnSpc>
            </a:pPr>
            <a:endParaRPr/>
          </a:p>
          <a:p>
            <a:pPr algn="just">
              <a:lnSpc>
                <a:spcPts val="5999"/>
              </a:lnSpc>
            </a:pPr>
            <a:r>
              <a:rPr lang="en-US" sz="3999" spc="39">
                <a:solidFill>
                  <a:srgbClr val="FFFFFF"/>
                </a:solidFill>
                <a:latin typeface="Montserrat"/>
              </a:rPr>
              <a:t>Với các ưu điểm của mình, PTKT được các chuyên gia tài chính và nhà đầu tư chứng khoán sử dụng rộng rãi, </a:t>
            </a:r>
          </a:p>
          <a:p>
            <a:pPr algn="just">
              <a:lnSpc>
                <a:spcPts val="5999"/>
              </a:lnSpc>
            </a:pPr>
            <a:r>
              <a:rPr lang="en-US" sz="3999" spc="39">
                <a:solidFill>
                  <a:srgbClr val="FFFFFF"/>
                </a:solidFill>
                <a:latin typeface="Montserrat"/>
              </a:rPr>
              <a:t>Đặc biệt được sử dụng nhiều bởi các nhà đầu tư “lướt sóng” và các nhà tạo lập thị trường..</a:t>
            </a:r>
          </a:p>
          <a:p>
            <a:pPr algn="just">
              <a:lnSpc>
                <a:spcPts val="5999"/>
              </a:lnSpc>
              <a:spcBef>
                <a:spcPct val="0"/>
              </a:spcBef>
            </a:pPr>
            <a:endParaRPr lang="en-US" sz="3999" spc="39">
              <a:solidFill>
                <a:srgbClr val="FFFFFF"/>
              </a:solidFill>
              <a:latin typeface="Montserrat"/>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28700" y="3851481"/>
            <a:ext cx="8115300" cy="5406819"/>
          </a:xfrm>
          <a:prstGeom prst="rect">
            <a:avLst/>
          </a:prstGeom>
        </p:spPr>
      </p:pic>
      <p:pic>
        <p:nvPicPr>
          <p:cNvPr id="4" name="Picture 4"/>
          <p:cNvPicPr>
            <a:picLocks noChangeAspect="1"/>
          </p:cNvPicPr>
          <p:nvPr/>
        </p:nvPicPr>
        <p:blipFill>
          <a:blip r:embed="rId4"/>
          <a:srcRect l="10832" r="9192"/>
          <a:stretch>
            <a:fillRect/>
          </a:stretch>
        </p:blipFill>
        <p:spPr>
          <a:xfrm>
            <a:off x="9605648" y="3875148"/>
            <a:ext cx="7653652" cy="5383152"/>
          </a:xfrm>
          <a:prstGeom prst="rect">
            <a:avLst/>
          </a:prstGeom>
        </p:spPr>
      </p:pic>
      <p:sp>
        <p:nvSpPr>
          <p:cNvPr id="5" name="TextBox 5"/>
          <p:cNvSpPr txBox="1"/>
          <p:nvPr/>
        </p:nvSpPr>
        <p:spPr>
          <a:xfrm>
            <a:off x="1028700" y="923925"/>
            <a:ext cx="16501908" cy="2242665"/>
          </a:xfrm>
          <a:prstGeom prst="rect">
            <a:avLst/>
          </a:prstGeom>
        </p:spPr>
        <p:txBody>
          <a:bodyPr lIns="0" tIns="0" rIns="0" bIns="0" rtlCol="0" anchor="t">
            <a:spAutoFit/>
          </a:bodyPr>
          <a:lstStyle/>
          <a:p>
            <a:pPr algn="just">
              <a:lnSpc>
                <a:spcPts val="5999"/>
              </a:lnSpc>
              <a:spcBef>
                <a:spcPct val="0"/>
              </a:spcBef>
            </a:pPr>
            <a:r>
              <a:rPr lang="en-US" sz="3999" spc="39" dirty="0">
                <a:solidFill>
                  <a:srgbClr val="FFFFFF"/>
                </a:solidFill>
                <a:latin typeface="Montserrat"/>
              </a:rPr>
              <a:t> </a:t>
            </a:r>
            <a:r>
              <a:rPr lang="en-US" sz="3999" spc="39" dirty="0" err="1">
                <a:solidFill>
                  <a:srgbClr val="FFFFFF"/>
                </a:solidFill>
                <a:latin typeface="Montserrat"/>
              </a:rPr>
              <a:t>Ngoài</a:t>
            </a:r>
            <a:r>
              <a:rPr lang="en-US" sz="3999" spc="39" dirty="0">
                <a:solidFill>
                  <a:srgbClr val="FFFFFF"/>
                </a:solidFill>
                <a:latin typeface="Montserrat"/>
              </a:rPr>
              <a:t> </a:t>
            </a:r>
            <a:r>
              <a:rPr lang="en-US" sz="3999" spc="39" dirty="0" err="1">
                <a:solidFill>
                  <a:srgbClr val="FFFFFF"/>
                </a:solidFill>
                <a:latin typeface="Montserrat"/>
              </a:rPr>
              <a:t>ra</a:t>
            </a:r>
            <a:r>
              <a:rPr lang="en-US" sz="3999" spc="39" dirty="0">
                <a:solidFill>
                  <a:srgbClr val="FFFFFF"/>
                </a:solidFill>
                <a:latin typeface="Montserrat"/>
              </a:rPr>
              <a:t>, </a:t>
            </a:r>
            <a:r>
              <a:rPr lang="en-US" sz="3999" spc="39" dirty="0" err="1">
                <a:solidFill>
                  <a:srgbClr val="FFFFFF"/>
                </a:solidFill>
                <a:latin typeface="Montserrat"/>
              </a:rPr>
              <a:t>trong</a:t>
            </a:r>
            <a:r>
              <a:rPr lang="en-US" sz="3999" spc="39" dirty="0">
                <a:solidFill>
                  <a:srgbClr val="FFFFFF"/>
                </a:solidFill>
                <a:latin typeface="Montserrat"/>
              </a:rPr>
              <a:t> </a:t>
            </a:r>
            <a:r>
              <a:rPr lang="en-US" sz="3999" spc="39" dirty="0" err="1">
                <a:solidFill>
                  <a:srgbClr val="FFFFFF"/>
                </a:solidFill>
                <a:latin typeface="Montserrat"/>
              </a:rPr>
              <a:t>phân</a:t>
            </a:r>
            <a:r>
              <a:rPr lang="en-US" sz="3999" spc="39" dirty="0">
                <a:solidFill>
                  <a:srgbClr val="FFFFFF"/>
                </a:solidFill>
                <a:latin typeface="Montserrat"/>
              </a:rPr>
              <a:t> </a:t>
            </a:r>
            <a:r>
              <a:rPr lang="en-US" sz="3999" spc="39" dirty="0" err="1">
                <a:solidFill>
                  <a:srgbClr val="FFFFFF"/>
                </a:solidFill>
                <a:latin typeface="Montserrat"/>
              </a:rPr>
              <a:t>tích</a:t>
            </a:r>
            <a:r>
              <a:rPr lang="en-US" sz="3999" spc="39" dirty="0">
                <a:solidFill>
                  <a:srgbClr val="FFFFFF"/>
                </a:solidFill>
                <a:latin typeface="Montserrat"/>
              </a:rPr>
              <a:t> </a:t>
            </a:r>
            <a:r>
              <a:rPr lang="en-US" sz="3999" spc="39" dirty="0" err="1">
                <a:solidFill>
                  <a:srgbClr val="FFFFFF"/>
                </a:solidFill>
                <a:latin typeface="Montserrat"/>
              </a:rPr>
              <a:t>và</a:t>
            </a:r>
            <a:r>
              <a:rPr lang="en-US" sz="3999" spc="39" dirty="0">
                <a:solidFill>
                  <a:srgbClr val="FFFFFF"/>
                </a:solidFill>
                <a:latin typeface="Montserrat"/>
              </a:rPr>
              <a:t> </a:t>
            </a:r>
            <a:r>
              <a:rPr lang="en-US" sz="3999" spc="39" dirty="0" err="1">
                <a:solidFill>
                  <a:srgbClr val="FFFFFF"/>
                </a:solidFill>
                <a:latin typeface="Montserrat"/>
              </a:rPr>
              <a:t>dự</a:t>
            </a:r>
            <a:r>
              <a:rPr lang="en-US" sz="3999" spc="39" dirty="0">
                <a:solidFill>
                  <a:srgbClr val="FFFFFF"/>
                </a:solidFill>
                <a:latin typeface="Montserrat"/>
              </a:rPr>
              <a:t> </a:t>
            </a:r>
            <a:r>
              <a:rPr lang="en-US" sz="3999" spc="39" dirty="0" err="1">
                <a:solidFill>
                  <a:srgbClr val="FFFFFF"/>
                </a:solidFill>
                <a:latin typeface="Montserrat"/>
              </a:rPr>
              <a:t>báo</a:t>
            </a:r>
            <a:r>
              <a:rPr lang="en-US" sz="3999" spc="39" dirty="0">
                <a:solidFill>
                  <a:srgbClr val="FFFFFF"/>
                </a:solidFill>
                <a:latin typeface="Montserrat"/>
              </a:rPr>
              <a:t> xu </a:t>
            </a:r>
            <a:r>
              <a:rPr lang="en-US" sz="3999" spc="39" dirty="0" err="1">
                <a:solidFill>
                  <a:srgbClr val="FFFFFF"/>
                </a:solidFill>
                <a:latin typeface="Montserrat"/>
              </a:rPr>
              <a:t>thế</a:t>
            </a:r>
            <a:r>
              <a:rPr lang="en-US" sz="3999" spc="39" dirty="0">
                <a:solidFill>
                  <a:srgbClr val="FFFFFF"/>
                </a:solidFill>
                <a:latin typeface="Montserrat"/>
              </a:rPr>
              <a:t> </a:t>
            </a:r>
            <a:r>
              <a:rPr lang="en-US" sz="3999" spc="39" dirty="0" err="1">
                <a:solidFill>
                  <a:srgbClr val="FFFFFF"/>
                </a:solidFill>
                <a:latin typeface="Montserrat"/>
              </a:rPr>
              <a:t>giá</a:t>
            </a:r>
            <a:r>
              <a:rPr lang="en-US" sz="3999" spc="39" dirty="0">
                <a:solidFill>
                  <a:srgbClr val="FFFFFF"/>
                </a:solidFill>
                <a:latin typeface="Montserrat"/>
              </a:rPr>
              <a:t> </a:t>
            </a:r>
            <a:r>
              <a:rPr lang="en-US" sz="3999" spc="39" dirty="0" err="1">
                <a:solidFill>
                  <a:srgbClr val="FFFFFF"/>
                </a:solidFill>
                <a:latin typeface="Montserrat"/>
              </a:rPr>
              <a:t>một</a:t>
            </a:r>
            <a:r>
              <a:rPr lang="en-US" sz="3999" spc="39" dirty="0">
                <a:solidFill>
                  <a:srgbClr val="FFFFFF"/>
                </a:solidFill>
                <a:latin typeface="Montserrat"/>
              </a:rPr>
              <a:t> </a:t>
            </a:r>
            <a:r>
              <a:rPr lang="en-US" sz="3999" spc="39" dirty="0" err="1">
                <a:solidFill>
                  <a:srgbClr val="FFFFFF"/>
                </a:solidFill>
                <a:latin typeface="Montserrat"/>
              </a:rPr>
              <a:t>số</a:t>
            </a:r>
            <a:r>
              <a:rPr lang="en-US" sz="3999" spc="39" dirty="0">
                <a:solidFill>
                  <a:srgbClr val="FFFFFF"/>
                </a:solidFill>
                <a:latin typeface="Montserrat"/>
              </a:rPr>
              <a:t> </a:t>
            </a:r>
            <a:r>
              <a:rPr lang="en-US" sz="3999" spc="39" dirty="0" err="1">
                <a:solidFill>
                  <a:srgbClr val="FFFFFF"/>
                </a:solidFill>
                <a:latin typeface="Montserrat"/>
              </a:rPr>
              <a:t>hàng</a:t>
            </a:r>
            <a:r>
              <a:rPr lang="en-US" sz="3999" spc="39" dirty="0">
                <a:solidFill>
                  <a:srgbClr val="FFFFFF"/>
                </a:solidFill>
                <a:latin typeface="Montserrat"/>
              </a:rPr>
              <a:t> </a:t>
            </a:r>
            <a:r>
              <a:rPr lang="en-US" sz="3999" spc="39" dirty="0" err="1">
                <a:solidFill>
                  <a:srgbClr val="FFFFFF"/>
                </a:solidFill>
                <a:latin typeface="Montserrat"/>
              </a:rPr>
              <a:t>hóa</a:t>
            </a:r>
            <a:r>
              <a:rPr lang="en-US" sz="3999" spc="39" dirty="0">
                <a:solidFill>
                  <a:srgbClr val="FFFFFF"/>
                </a:solidFill>
                <a:latin typeface="Montserrat"/>
              </a:rPr>
              <a:t> </a:t>
            </a:r>
            <a:r>
              <a:rPr lang="en-US" sz="3999" spc="39" dirty="0" err="1">
                <a:solidFill>
                  <a:srgbClr val="FFFFFF"/>
                </a:solidFill>
                <a:latin typeface="Montserrat"/>
              </a:rPr>
              <a:t>như</a:t>
            </a:r>
            <a:r>
              <a:rPr lang="en-US" sz="3999" spc="39" dirty="0">
                <a:solidFill>
                  <a:srgbClr val="FFFFFF"/>
                </a:solidFill>
                <a:latin typeface="Montserrat"/>
              </a:rPr>
              <a:t> </a:t>
            </a:r>
            <a:r>
              <a:rPr lang="en-US" sz="3999" spc="39" dirty="0" err="1">
                <a:solidFill>
                  <a:srgbClr val="FFFFFF"/>
                </a:solidFill>
                <a:latin typeface="Montserrat"/>
              </a:rPr>
              <a:t>vàng</a:t>
            </a:r>
            <a:r>
              <a:rPr lang="en-US" sz="3999" spc="39" dirty="0">
                <a:solidFill>
                  <a:srgbClr val="FFFFFF"/>
                </a:solidFill>
                <a:latin typeface="Montserrat"/>
              </a:rPr>
              <a:t>, </a:t>
            </a:r>
            <a:r>
              <a:rPr lang="en-US" sz="3999" spc="39" dirty="0" err="1">
                <a:solidFill>
                  <a:srgbClr val="FFFFFF"/>
                </a:solidFill>
                <a:latin typeface="Montserrat"/>
              </a:rPr>
              <a:t>dầu</a:t>
            </a:r>
            <a:r>
              <a:rPr lang="en-US" sz="3999" spc="39" dirty="0">
                <a:solidFill>
                  <a:srgbClr val="FFFFFF"/>
                </a:solidFill>
                <a:latin typeface="Montserrat"/>
              </a:rPr>
              <a:t> </a:t>
            </a:r>
            <a:r>
              <a:rPr lang="en-US" sz="3999" spc="39" dirty="0" err="1">
                <a:solidFill>
                  <a:srgbClr val="FFFFFF"/>
                </a:solidFill>
                <a:latin typeface="Montserrat"/>
              </a:rPr>
              <a:t>lửa</a:t>
            </a:r>
            <a:r>
              <a:rPr lang="en-US" sz="3999" spc="39" dirty="0">
                <a:solidFill>
                  <a:srgbClr val="FFFFFF"/>
                </a:solidFill>
                <a:latin typeface="Montserrat"/>
              </a:rPr>
              <a:t>, </a:t>
            </a:r>
            <a:r>
              <a:rPr lang="en-US" sz="3999" spc="39" dirty="0" err="1">
                <a:solidFill>
                  <a:srgbClr val="FFFFFF"/>
                </a:solidFill>
                <a:latin typeface="Montserrat"/>
              </a:rPr>
              <a:t>ngoại</a:t>
            </a:r>
            <a:r>
              <a:rPr lang="en-US" sz="3999" spc="39" dirty="0">
                <a:solidFill>
                  <a:srgbClr val="FFFFFF"/>
                </a:solidFill>
                <a:latin typeface="Montserrat"/>
              </a:rPr>
              <a:t> </a:t>
            </a:r>
            <a:r>
              <a:rPr lang="en-US" sz="3999" spc="39" dirty="0" err="1">
                <a:solidFill>
                  <a:srgbClr val="FFFFFF"/>
                </a:solidFill>
                <a:latin typeface="Montserrat"/>
              </a:rPr>
              <a:t>hối</a:t>
            </a:r>
            <a:r>
              <a:rPr lang="en-US" sz="3999" spc="39" dirty="0">
                <a:solidFill>
                  <a:srgbClr val="FFFFFF"/>
                </a:solidFill>
                <a:latin typeface="Montserrat"/>
              </a:rPr>
              <a:t>... </a:t>
            </a:r>
            <a:r>
              <a:rPr lang="en-US" sz="3999" spc="39" dirty="0" err="1">
                <a:solidFill>
                  <a:srgbClr val="FFFFFF"/>
                </a:solidFill>
                <a:latin typeface="Montserrat"/>
              </a:rPr>
              <a:t>và</a:t>
            </a:r>
            <a:r>
              <a:rPr lang="en-US" sz="3999" spc="39" dirty="0">
                <a:solidFill>
                  <a:srgbClr val="FFFFFF"/>
                </a:solidFill>
                <a:latin typeface="Montserrat"/>
              </a:rPr>
              <a:t> </a:t>
            </a:r>
            <a:r>
              <a:rPr lang="en-US" sz="3999" spc="39" dirty="0" err="1">
                <a:solidFill>
                  <a:srgbClr val="FFFFFF"/>
                </a:solidFill>
                <a:latin typeface="Montserrat"/>
              </a:rPr>
              <a:t>trên</a:t>
            </a:r>
            <a:r>
              <a:rPr lang="en-US" sz="3999" spc="39" dirty="0">
                <a:solidFill>
                  <a:srgbClr val="FFFFFF"/>
                </a:solidFill>
                <a:latin typeface="Montserrat"/>
              </a:rPr>
              <a:t> </a:t>
            </a:r>
            <a:r>
              <a:rPr lang="en-US" sz="3999" spc="39" dirty="0" err="1">
                <a:solidFill>
                  <a:srgbClr val="FFFFFF"/>
                </a:solidFill>
                <a:latin typeface="Montserrat"/>
              </a:rPr>
              <a:t>thị</a:t>
            </a:r>
            <a:r>
              <a:rPr lang="en-US" sz="3999" spc="39" dirty="0">
                <a:solidFill>
                  <a:srgbClr val="FFFFFF"/>
                </a:solidFill>
                <a:latin typeface="Montserrat"/>
              </a:rPr>
              <a:t> </a:t>
            </a:r>
            <a:r>
              <a:rPr lang="en-US" sz="3999" spc="39" dirty="0" err="1">
                <a:solidFill>
                  <a:srgbClr val="FFFFFF"/>
                </a:solidFill>
                <a:latin typeface="Montserrat"/>
              </a:rPr>
              <a:t>trường</a:t>
            </a:r>
            <a:r>
              <a:rPr lang="en-US" sz="3999" spc="39" dirty="0">
                <a:solidFill>
                  <a:srgbClr val="FFFFFF"/>
                </a:solidFill>
                <a:latin typeface="Montserrat"/>
              </a:rPr>
              <a:t> </a:t>
            </a:r>
            <a:r>
              <a:rPr lang="en-US" sz="3999" spc="39" dirty="0" err="1">
                <a:solidFill>
                  <a:srgbClr val="FFFFFF"/>
                </a:solidFill>
                <a:latin typeface="Montserrat"/>
              </a:rPr>
              <a:t>liên</a:t>
            </a:r>
            <a:r>
              <a:rPr lang="en-US" sz="3999" spc="39" dirty="0">
                <a:solidFill>
                  <a:srgbClr val="FFFFFF"/>
                </a:solidFill>
                <a:latin typeface="Montserrat"/>
              </a:rPr>
              <a:t> </a:t>
            </a:r>
            <a:r>
              <a:rPr lang="en-US" sz="3999" spc="39" dirty="0" err="1">
                <a:solidFill>
                  <a:srgbClr val="FFFFFF"/>
                </a:solidFill>
                <a:latin typeface="Montserrat"/>
              </a:rPr>
              <a:t>ngân</a:t>
            </a:r>
            <a:r>
              <a:rPr lang="en-US" sz="3999" spc="39" dirty="0">
                <a:solidFill>
                  <a:srgbClr val="FFFFFF"/>
                </a:solidFill>
                <a:latin typeface="Montserrat"/>
              </a:rPr>
              <a:t> </a:t>
            </a:r>
            <a:r>
              <a:rPr lang="en-US" sz="3999" spc="39" dirty="0" err="1">
                <a:solidFill>
                  <a:srgbClr val="FFFFFF"/>
                </a:solidFill>
                <a:latin typeface="Montserrat"/>
              </a:rPr>
              <a:t>hàng</a:t>
            </a:r>
            <a:r>
              <a:rPr lang="en-US" sz="3999" spc="39" dirty="0">
                <a:solidFill>
                  <a:srgbClr val="FFFFFF"/>
                </a:solidFill>
                <a:latin typeface="Montserrat"/>
              </a:rPr>
              <a:t> </a:t>
            </a:r>
            <a:r>
              <a:rPr lang="en-US" sz="3999" spc="39" dirty="0" err="1">
                <a:solidFill>
                  <a:srgbClr val="FFFFFF"/>
                </a:solidFill>
                <a:latin typeface="Montserrat"/>
              </a:rPr>
              <a:t>trong</a:t>
            </a:r>
            <a:r>
              <a:rPr lang="en-US" sz="3999" spc="39" dirty="0">
                <a:solidFill>
                  <a:srgbClr val="FFFFFF"/>
                </a:solidFill>
                <a:latin typeface="Montserrat"/>
              </a:rPr>
              <a:t> </a:t>
            </a:r>
            <a:r>
              <a:rPr lang="en-US" sz="3999" spc="39" dirty="0" err="1">
                <a:solidFill>
                  <a:srgbClr val="FFFFFF"/>
                </a:solidFill>
                <a:latin typeface="Montserrat"/>
              </a:rPr>
              <a:t>dự</a:t>
            </a:r>
            <a:r>
              <a:rPr lang="en-US" sz="3999" spc="39" dirty="0">
                <a:solidFill>
                  <a:srgbClr val="FFFFFF"/>
                </a:solidFill>
                <a:latin typeface="Montserrat"/>
              </a:rPr>
              <a:t> </a:t>
            </a:r>
            <a:r>
              <a:rPr lang="en-US" sz="3999" spc="39" dirty="0" err="1">
                <a:solidFill>
                  <a:srgbClr val="FFFFFF"/>
                </a:solidFill>
                <a:latin typeface="Montserrat"/>
              </a:rPr>
              <a:t>báo</a:t>
            </a:r>
            <a:r>
              <a:rPr lang="en-US" sz="3999" spc="39" dirty="0">
                <a:solidFill>
                  <a:srgbClr val="FFFFFF"/>
                </a:solidFill>
                <a:latin typeface="Montserrat"/>
              </a:rPr>
              <a:t> xu </a:t>
            </a:r>
            <a:r>
              <a:rPr lang="en-US" sz="3999" spc="39" dirty="0" err="1">
                <a:solidFill>
                  <a:srgbClr val="FFFFFF"/>
                </a:solidFill>
                <a:latin typeface="Montserrat"/>
              </a:rPr>
              <a:t>thế</a:t>
            </a:r>
            <a:r>
              <a:rPr lang="en-US" sz="3999" spc="39" dirty="0">
                <a:solidFill>
                  <a:srgbClr val="FFFFFF"/>
                </a:solidFill>
                <a:latin typeface="Montserrat"/>
              </a:rPr>
              <a:t> </a:t>
            </a:r>
            <a:r>
              <a:rPr lang="en-US" sz="3999" spc="39" dirty="0" err="1">
                <a:solidFill>
                  <a:srgbClr val="FFFFFF"/>
                </a:solidFill>
                <a:latin typeface="Montserrat"/>
              </a:rPr>
              <a:t>tỷ</a:t>
            </a:r>
            <a:r>
              <a:rPr lang="en-US" sz="3999" spc="39" dirty="0">
                <a:solidFill>
                  <a:srgbClr val="FFFFFF"/>
                </a:solidFill>
                <a:latin typeface="Montserrat"/>
              </a:rPr>
              <a:t> </a:t>
            </a:r>
            <a:r>
              <a:rPr lang="en-US" sz="3999" spc="39" dirty="0" err="1">
                <a:solidFill>
                  <a:srgbClr val="FFFFFF"/>
                </a:solidFill>
                <a:latin typeface="Montserrat"/>
              </a:rPr>
              <a:t>giá</a:t>
            </a:r>
            <a:r>
              <a:rPr lang="en-US" sz="3999" spc="39" dirty="0">
                <a:solidFill>
                  <a:srgbClr val="FFFFFF"/>
                </a:solidFill>
                <a:latin typeface="Montserrat"/>
              </a:rPr>
              <a:t> </a:t>
            </a:r>
            <a:r>
              <a:rPr lang="en-US" sz="3999" spc="39" dirty="0" err="1">
                <a:solidFill>
                  <a:srgbClr val="FFFFFF"/>
                </a:solidFill>
                <a:latin typeface="Montserrat"/>
              </a:rPr>
              <a:t>hối</a:t>
            </a:r>
            <a:r>
              <a:rPr lang="en-US" sz="3999" spc="39" dirty="0">
                <a:solidFill>
                  <a:srgbClr val="FFFFFF"/>
                </a:solidFill>
                <a:latin typeface="Montserrat"/>
              </a:rPr>
              <a:t> </a:t>
            </a:r>
            <a:r>
              <a:rPr lang="en-US" sz="3999" spc="39" dirty="0" err="1">
                <a:solidFill>
                  <a:srgbClr val="FFFFFF"/>
                </a:solidFill>
                <a:latin typeface="Montserrat"/>
              </a:rPr>
              <a:t>đoái</a:t>
            </a:r>
            <a:r>
              <a:rPr lang="en-US" sz="3999" spc="39" dirty="0">
                <a:solidFill>
                  <a:srgbClr val="FFFFFF"/>
                </a:solidFill>
                <a:latin typeface="Montserrat"/>
              </a:rPr>
              <a:t> </a:t>
            </a:r>
            <a:r>
              <a:rPr lang="en-US" sz="3999" spc="39" dirty="0" err="1">
                <a:solidFill>
                  <a:srgbClr val="FFFFFF"/>
                </a:solidFill>
                <a:latin typeface="Montserrat"/>
              </a:rPr>
              <a:t>cũng</a:t>
            </a:r>
            <a:r>
              <a:rPr lang="en-US" sz="3999" spc="39" dirty="0">
                <a:solidFill>
                  <a:srgbClr val="FFFFFF"/>
                </a:solidFill>
                <a:latin typeface="Montserrat"/>
              </a:rPr>
              <a:t> </a:t>
            </a:r>
            <a:r>
              <a:rPr lang="en-US" sz="3999" spc="39" dirty="0" err="1">
                <a:solidFill>
                  <a:srgbClr val="FFFFFF"/>
                </a:solidFill>
                <a:latin typeface="Montserrat"/>
              </a:rPr>
              <a:t>sử</a:t>
            </a:r>
            <a:r>
              <a:rPr lang="en-US" sz="3999" spc="39" dirty="0">
                <a:solidFill>
                  <a:srgbClr val="FFFFFF"/>
                </a:solidFill>
                <a:latin typeface="Montserrat"/>
              </a:rPr>
              <a:t> </a:t>
            </a:r>
            <a:r>
              <a:rPr lang="en-US" sz="3999" spc="39" dirty="0" err="1">
                <a:solidFill>
                  <a:srgbClr val="FFFFFF"/>
                </a:solidFill>
                <a:latin typeface="Montserrat"/>
              </a:rPr>
              <a:t>dụng</a:t>
            </a:r>
            <a:r>
              <a:rPr lang="en-US" sz="3999" spc="39" dirty="0">
                <a:solidFill>
                  <a:srgbClr val="FFFFFF"/>
                </a:solidFill>
                <a:latin typeface="Montserrat"/>
              </a:rPr>
              <a:t> PTKT.</a:t>
            </a: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2B6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261929">
            <a:off x="11287719" y="-4618828"/>
            <a:ext cx="12406564" cy="1285654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03445">
            <a:off x="16271422" y="-688600"/>
            <a:ext cx="2293248" cy="2376423"/>
          </a:xfrm>
          <a:prstGeom prst="rect">
            <a:avLst/>
          </a:prstGeom>
        </p:spPr>
      </p:pic>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12446">
            <a:off x="-896704" y="3327317"/>
            <a:ext cx="10179983" cy="10549205"/>
          </a:xfrm>
          <a:prstGeom prst="rect">
            <a:avLst/>
          </a:prstGeom>
        </p:spPr>
      </p:pic>
      <p:grpSp>
        <p:nvGrpSpPr>
          <p:cNvPr id="5" name="Group 5"/>
          <p:cNvGrpSpPr/>
          <p:nvPr/>
        </p:nvGrpSpPr>
        <p:grpSpPr>
          <a:xfrm>
            <a:off x="2032962" y="9258300"/>
            <a:ext cx="1181100" cy="118110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7" name="Group 7"/>
          <p:cNvGrpSpPr/>
          <p:nvPr/>
        </p:nvGrpSpPr>
        <p:grpSpPr>
          <a:xfrm>
            <a:off x="17259300" y="2331504"/>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9" name="Group 9"/>
          <p:cNvGrpSpPr>
            <a:grpSpLocks noChangeAspect="1"/>
          </p:cNvGrpSpPr>
          <p:nvPr/>
        </p:nvGrpSpPr>
        <p:grpSpPr>
          <a:xfrm>
            <a:off x="10145684" y="2903004"/>
            <a:ext cx="9604079" cy="9837897"/>
            <a:chOff x="0" y="0"/>
            <a:chExt cx="2086610" cy="2137410"/>
          </a:xfrm>
        </p:grpSpPr>
        <p:sp>
          <p:nvSpPr>
            <p:cNvPr id="10" name="Freeform 10"/>
            <p:cNvSpPr/>
            <p:nvPr/>
          </p:nvSpPr>
          <p:spPr>
            <a:xfrm>
              <a:off x="2540" y="-2540"/>
              <a:ext cx="2087880" cy="2139950"/>
            </a:xfrm>
            <a:custGeom>
              <a:avLst/>
              <a:gdLst/>
              <a:ahLst/>
              <a:cxnLst/>
              <a:rect l="l" t="t" r="r" b="b"/>
              <a:pathLst>
                <a:path w="2087880" h="213995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4"/>
              <a:stretch>
                <a:fillRect t="-11669" b="-11669"/>
              </a:stretch>
            </a:blipFill>
          </p:spPr>
        </p:sp>
      </p:gr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4766134"/>
            <a:ext cx="3631311" cy="4114800"/>
          </a:xfrm>
          <a:prstGeom prst="rect">
            <a:avLst/>
          </a:prstGeom>
        </p:spPr>
      </p:pic>
      <p:sp>
        <p:nvSpPr>
          <p:cNvPr id="12" name="TextBox 12"/>
          <p:cNvSpPr txBox="1"/>
          <p:nvPr/>
        </p:nvSpPr>
        <p:spPr>
          <a:xfrm>
            <a:off x="727491" y="1723718"/>
            <a:ext cx="13158337" cy="1410643"/>
          </a:xfrm>
          <a:prstGeom prst="rect">
            <a:avLst/>
          </a:prstGeom>
        </p:spPr>
        <p:txBody>
          <a:bodyPr lIns="0" tIns="0" rIns="0" bIns="0" rtlCol="0" anchor="t">
            <a:spAutoFit/>
          </a:bodyPr>
          <a:lstStyle/>
          <a:p>
            <a:pPr algn="ctr">
              <a:lnSpc>
                <a:spcPts val="11039"/>
              </a:lnSpc>
            </a:pPr>
            <a:r>
              <a:rPr lang="en-US" sz="9199" dirty="0">
                <a:solidFill>
                  <a:srgbClr val="FFFFFF"/>
                </a:solidFill>
                <a:latin typeface="Poppins Bold"/>
              </a:rPr>
              <a:t>1.2 LÝ THUYẾT DOW</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995347" y="933450"/>
            <a:ext cx="13158337" cy="1499962"/>
          </a:xfrm>
          <a:prstGeom prst="rect">
            <a:avLst/>
          </a:prstGeom>
        </p:spPr>
        <p:txBody>
          <a:bodyPr lIns="0" tIns="0" rIns="0" bIns="0" rtlCol="0" anchor="t">
            <a:spAutoFit/>
          </a:bodyPr>
          <a:lstStyle/>
          <a:p>
            <a:pPr>
              <a:lnSpc>
                <a:spcPts val="11879"/>
              </a:lnSpc>
            </a:pPr>
            <a:r>
              <a:rPr lang="en-US" sz="9899" dirty="0">
                <a:solidFill>
                  <a:srgbClr val="FFFFFF"/>
                </a:solidFill>
                <a:latin typeface="Poppins Bold"/>
              </a:rPr>
              <a:t>MỤC TIÊU</a:t>
            </a:r>
          </a:p>
        </p:txBody>
      </p:sp>
      <p:grpSp>
        <p:nvGrpSpPr>
          <p:cNvPr id="4" name="Group 4"/>
          <p:cNvGrpSpPr>
            <a:grpSpLocks noChangeAspect="1"/>
          </p:cNvGrpSpPr>
          <p:nvPr/>
        </p:nvGrpSpPr>
        <p:grpSpPr>
          <a:xfrm>
            <a:off x="12103154" y="-181707"/>
            <a:ext cx="12985223" cy="10468707"/>
            <a:chOff x="0" y="0"/>
            <a:chExt cx="6553200" cy="5283200"/>
          </a:xfrm>
        </p:grpSpPr>
        <p:sp>
          <p:nvSpPr>
            <p:cNvPr id="5" name="Freeform 5"/>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3479" r="-3479"/>
              </a:stretch>
            </a:blipFill>
          </p:spPr>
        </p:sp>
      </p:grpSp>
      <p:sp>
        <p:nvSpPr>
          <p:cNvPr id="7" name="TextBox 6">
            <a:extLst>
              <a:ext uri="{FF2B5EF4-FFF2-40B4-BE49-F238E27FC236}">
                <a16:creationId xmlns:a16="http://schemas.microsoft.com/office/drawing/2014/main" id="{85FB054B-1EE9-D700-59F7-A959DFD7E0CB}"/>
              </a:ext>
            </a:extLst>
          </p:cNvPr>
          <p:cNvSpPr txBox="1"/>
          <p:nvPr/>
        </p:nvSpPr>
        <p:spPr>
          <a:xfrm>
            <a:off x="1028700" y="2715357"/>
            <a:ext cx="11887200" cy="4832092"/>
          </a:xfrm>
          <a:prstGeom prst="rect">
            <a:avLst/>
          </a:prstGeom>
          <a:noFill/>
        </p:spPr>
        <p:txBody>
          <a:bodyPr wrap="square" rtlCol="0">
            <a:spAutoFit/>
          </a:bodyPr>
          <a:lstStyle/>
          <a:p>
            <a:r>
              <a:rPr lang="vi-VN" sz="4400" b="1" dirty="0">
                <a:solidFill>
                  <a:schemeClr val="bg1"/>
                </a:solidFill>
                <a:latin typeface="+mj-lt"/>
              </a:rPr>
              <a:t>1</a:t>
            </a:r>
            <a:r>
              <a:rPr lang="en-US" sz="4400" b="1" dirty="0">
                <a:solidFill>
                  <a:schemeClr val="bg1"/>
                </a:solidFill>
                <a:latin typeface="+mj-lt"/>
              </a:rPr>
              <a:t>. </a:t>
            </a:r>
            <a:r>
              <a:rPr lang="en-US" sz="4400" b="1" dirty="0" err="1">
                <a:solidFill>
                  <a:schemeClr val="bg1"/>
                </a:solidFill>
                <a:latin typeface="+mj-lt"/>
              </a:rPr>
              <a:t>Định</a:t>
            </a:r>
            <a:r>
              <a:rPr lang="en-US" sz="4400" b="1" dirty="0">
                <a:solidFill>
                  <a:schemeClr val="bg1"/>
                </a:solidFill>
                <a:latin typeface="+mj-lt"/>
              </a:rPr>
              <a:t> </a:t>
            </a:r>
            <a:r>
              <a:rPr lang="en-US" sz="4400" b="1" dirty="0" err="1">
                <a:solidFill>
                  <a:schemeClr val="bg1"/>
                </a:solidFill>
                <a:latin typeface="+mj-lt"/>
              </a:rPr>
              <a:t>nghĩa</a:t>
            </a:r>
            <a:r>
              <a:rPr lang="en-US" sz="4400" b="1" dirty="0">
                <a:solidFill>
                  <a:schemeClr val="bg1"/>
                </a:solidFill>
                <a:latin typeface="+mj-lt"/>
              </a:rPr>
              <a:t> </a:t>
            </a:r>
            <a:r>
              <a:rPr lang="en-US" sz="4400" b="1" dirty="0" err="1">
                <a:solidFill>
                  <a:schemeClr val="bg1"/>
                </a:solidFill>
                <a:latin typeface="+mj-lt"/>
              </a:rPr>
              <a:t>được</a:t>
            </a:r>
            <a:r>
              <a:rPr lang="en-US" sz="4400" b="1" dirty="0">
                <a:solidFill>
                  <a:schemeClr val="bg1"/>
                </a:solidFill>
                <a:latin typeface="+mj-lt"/>
              </a:rPr>
              <a:t> PTKT</a:t>
            </a:r>
            <a:endParaRPr lang="vi-VN" sz="4400" b="1" dirty="0">
              <a:solidFill>
                <a:schemeClr val="bg1"/>
              </a:solidFill>
              <a:latin typeface="+mj-lt"/>
            </a:endParaRPr>
          </a:p>
          <a:p>
            <a:endParaRPr lang="en-US" sz="4400" b="1" dirty="0">
              <a:solidFill>
                <a:schemeClr val="bg1"/>
              </a:solidFill>
              <a:latin typeface="+mj-lt"/>
            </a:endParaRPr>
          </a:p>
          <a:p>
            <a:r>
              <a:rPr lang="vi-VN" sz="4400" b="1" dirty="0">
                <a:solidFill>
                  <a:schemeClr val="bg1"/>
                </a:solidFill>
                <a:latin typeface="+mj-lt"/>
              </a:rPr>
              <a:t>2</a:t>
            </a:r>
            <a:r>
              <a:rPr lang="en-US" sz="4400" b="1" dirty="0">
                <a:solidFill>
                  <a:schemeClr val="bg1"/>
                </a:solidFill>
                <a:latin typeface="+mj-lt"/>
              </a:rPr>
              <a:t>. </a:t>
            </a:r>
            <a:r>
              <a:rPr lang="en-US" sz="4400" b="1" dirty="0" err="1">
                <a:solidFill>
                  <a:schemeClr val="bg1"/>
                </a:solidFill>
                <a:latin typeface="+mj-lt"/>
              </a:rPr>
              <a:t>Trình</a:t>
            </a:r>
            <a:r>
              <a:rPr lang="en-US" sz="4400" b="1" dirty="0">
                <a:solidFill>
                  <a:schemeClr val="bg1"/>
                </a:solidFill>
                <a:latin typeface="+mj-lt"/>
              </a:rPr>
              <a:t> </a:t>
            </a:r>
            <a:r>
              <a:rPr lang="en-US" sz="4400" b="1" dirty="0" err="1">
                <a:solidFill>
                  <a:schemeClr val="bg1"/>
                </a:solidFill>
                <a:latin typeface="+mj-lt"/>
              </a:rPr>
              <a:t>bày</a:t>
            </a:r>
            <a:r>
              <a:rPr lang="en-US" sz="4400" b="1" dirty="0">
                <a:solidFill>
                  <a:schemeClr val="bg1"/>
                </a:solidFill>
                <a:latin typeface="+mj-lt"/>
              </a:rPr>
              <a:t> </a:t>
            </a:r>
            <a:r>
              <a:rPr lang="en-US" sz="4400" b="1" dirty="0" err="1">
                <a:solidFill>
                  <a:schemeClr val="bg1"/>
                </a:solidFill>
                <a:latin typeface="+mj-lt"/>
              </a:rPr>
              <a:t>được</a:t>
            </a:r>
            <a:r>
              <a:rPr lang="en-US" sz="4400" b="1" dirty="0">
                <a:solidFill>
                  <a:schemeClr val="bg1"/>
                </a:solidFill>
                <a:latin typeface="+mj-lt"/>
              </a:rPr>
              <a:t> </a:t>
            </a:r>
            <a:r>
              <a:rPr lang="en-US" sz="4400" b="1" dirty="0" err="1">
                <a:solidFill>
                  <a:schemeClr val="bg1"/>
                </a:solidFill>
                <a:latin typeface="+mj-lt"/>
              </a:rPr>
              <a:t>các</a:t>
            </a:r>
            <a:r>
              <a:rPr lang="en-US" sz="4400" b="1" dirty="0">
                <a:solidFill>
                  <a:schemeClr val="bg1"/>
                </a:solidFill>
                <a:latin typeface="+mj-lt"/>
              </a:rPr>
              <a:t> </a:t>
            </a:r>
            <a:r>
              <a:rPr lang="en-US" sz="4400" b="1" dirty="0" err="1">
                <a:solidFill>
                  <a:schemeClr val="bg1"/>
                </a:solidFill>
                <a:latin typeface="+mj-lt"/>
              </a:rPr>
              <a:t>lý</a:t>
            </a:r>
            <a:r>
              <a:rPr lang="en-US" sz="4400" b="1" dirty="0">
                <a:solidFill>
                  <a:schemeClr val="bg1"/>
                </a:solidFill>
                <a:latin typeface="+mj-lt"/>
              </a:rPr>
              <a:t> </a:t>
            </a:r>
            <a:r>
              <a:rPr lang="en-US" sz="4400" b="1" dirty="0" err="1">
                <a:solidFill>
                  <a:schemeClr val="bg1"/>
                </a:solidFill>
                <a:latin typeface="+mj-lt"/>
              </a:rPr>
              <a:t>thuyết</a:t>
            </a:r>
            <a:r>
              <a:rPr lang="en-US" sz="4400" b="1" dirty="0">
                <a:solidFill>
                  <a:schemeClr val="bg1"/>
                </a:solidFill>
                <a:latin typeface="+mj-lt"/>
              </a:rPr>
              <a:t> </a:t>
            </a:r>
            <a:r>
              <a:rPr lang="en-US" sz="4400" b="1" dirty="0" err="1">
                <a:solidFill>
                  <a:schemeClr val="bg1"/>
                </a:solidFill>
                <a:latin typeface="+mj-lt"/>
              </a:rPr>
              <a:t>và</a:t>
            </a:r>
            <a:r>
              <a:rPr lang="en-US" sz="4400" b="1" dirty="0">
                <a:solidFill>
                  <a:schemeClr val="bg1"/>
                </a:solidFill>
                <a:latin typeface="+mj-lt"/>
              </a:rPr>
              <a:t> </a:t>
            </a:r>
            <a:r>
              <a:rPr lang="en-US" sz="4400" b="1" dirty="0" err="1">
                <a:solidFill>
                  <a:schemeClr val="bg1"/>
                </a:solidFill>
                <a:latin typeface="+mj-lt"/>
              </a:rPr>
              <a:t>chỉ</a:t>
            </a:r>
            <a:r>
              <a:rPr lang="en-US" sz="4400" b="1" dirty="0">
                <a:solidFill>
                  <a:schemeClr val="bg1"/>
                </a:solidFill>
                <a:latin typeface="+mj-lt"/>
              </a:rPr>
              <a:t> </a:t>
            </a:r>
            <a:r>
              <a:rPr lang="en-US" sz="4400" b="1" dirty="0" err="1">
                <a:solidFill>
                  <a:schemeClr val="bg1"/>
                </a:solidFill>
                <a:latin typeface="+mj-lt"/>
              </a:rPr>
              <a:t>báo</a:t>
            </a:r>
            <a:r>
              <a:rPr lang="en-US" sz="4400" b="1" dirty="0">
                <a:solidFill>
                  <a:schemeClr val="bg1"/>
                </a:solidFill>
                <a:latin typeface="+mj-lt"/>
              </a:rPr>
              <a:t> </a:t>
            </a:r>
            <a:r>
              <a:rPr lang="en-US" sz="4400" b="1" dirty="0" err="1">
                <a:solidFill>
                  <a:schemeClr val="bg1"/>
                </a:solidFill>
                <a:latin typeface="+mj-lt"/>
              </a:rPr>
              <a:t>trong</a:t>
            </a:r>
            <a:r>
              <a:rPr lang="en-US" sz="4400" b="1" dirty="0">
                <a:solidFill>
                  <a:schemeClr val="bg1"/>
                </a:solidFill>
                <a:latin typeface="+mj-lt"/>
              </a:rPr>
              <a:t> PTKT</a:t>
            </a:r>
            <a:endParaRPr lang="vi-VN" sz="4400" b="1" dirty="0">
              <a:solidFill>
                <a:schemeClr val="bg1"/>
              </a:solidFill>
              <a:latin typeface="+mj-lt"/>
            </a:endParaRPr>
          </a:p>
          <a:p>
            <a:endParaRPr lang="en-US" sz="4400" b="1" dirty="0">
              <a:solidFill>
                <a:schemeClr val="bg1"/>
              </a:solidFill>
              <a:latin typeface="+mj-lt"/>
            </a:endParaRPr>
          </a:p>
          <a:p>
            <a:r>
              <a:rPr lang="vi-VN" sz="4400" b="1" dirty="0">
                <a:solidFill>
                  <a:schemeClr val="bg1"/>
                </a:solidFill>
                <a:latin typeface="+mj-lt"/>
              </a:rPr>
              <a:t>3. </a:t>
            </a:r>
            <a:r>
              <a:rPr lang="en-US" sz="4400" b="1" dirty="0" err="1">
                <a:solidFill>
                  <a:schemeClr val="bg1"/>
                </a:solidFill>
                <a:latin typeface="+mj-lt"/>
              </a:rPr>
              <a:t>Vận</a:t>
            </a:r>
            <a:r>
              <a:rPr lang="en-US" sz="4400" b="1" dirty="0">
                <a:solidFill>
                  <a:schemeClr val="bg1"/>
                </a:solidFill>
                <a:latin typeface="+mj-lt"/>
              </a:rPr>
              <a:t> </a:t>
            </a:r>
            <a:r>
              <a:rPr lang="en-US" sz="4400" b="1" dirty="0" err="1">
                <a:solidFill>
                  <a:schemeClr val="bg1"/>
                </a:solidFill>
                <a:latin typeface="+mj-lt"/>
              </a:rPr>
              <a:t>dụng</a:t>
            </a:r>
            <a:r>
              <a:rPr lang="en-US" sz="4400" b="1" dirty="0">
                <a:solidFill>
                  <a:schemeClr val="bg1"/>
                </a:solidFill>
                <a:latin typeface="+mj-lt"/>
              </a:rPr>
              <a:t> </a:t>
            </a:r>
            <a:r>
              <a:rPr lang="en-US" sz="4400" b="1" dirty="0" err="1">
                <a:solidFill>
                  <a:schemeClr val="bg1"/>
                </a:solidFill>
                <a:latin typeface="+mj-lt"/>
              </a:rPr>
              <a:t>được</a:t>
            </a:r>
            <a:r>
              <a:rPr lang="en-US" sz="4400" b="1" dirty="0">
                <a:solidFill>
                  <a:schemeClr val="bg1"/>
                </a:solidFill>
                <a:latin typeface="+mj-lt"/>
              </a:rPr>
              <a:t> PTKT </a:t>
            </a:r>
            <a:r>
              <a:rPr lang="en-US" sz="4400" b="1" dirty="0" err="1">
                <a:solidFill>
                  <a:schemeClr val="bg1"/>
                </a:solidFill>
                <a:latin typeface="+mj-lt"/>
              </a:rPr>
              <a:t>vào</a:t>
            </a:r>
            <a:r>
              <a:rPr lang="en-US" sz="4400" b="1" dirty="0">
                <a:solidFill>
                  <a:schemeClr val="bg1"/>
                </a:solidFill>
                <a:latin typeface="+mj-lt"/>
              </a:rPr>
              <a:t> </a:t>
            </a:r>
            <a:r>
              <a:rPr lang="en-US" sz="4400" b="1" dirty="0" err="1">
                <a:solidFill>
                  <a:schemeClr val="bg1"/>
                </a:solidFill>
                <a:latin typeface="+mj-lt"/>
              </a:rPr>
              <a:t>đầu</a:t>
            </a:r>
            <a:r>
              <a:rPr lang="en-US" sz="4400" b="1" dirty="0">
                <a:solidFill>
                  <a:schemeClr val="bg1"/>
                </a:solidFill>
                <a:latin typeface="+mj-lt"/>
              </a:rPr>
              <a:t> </a:t>
            </a:r>
            <a:r>
              <a:rPr lang="en-US" sz="4400" b="1" dirty="0" err="1">
                <a:solidFill>
                  <a:schemeClr val="bg1"/>
                </a:solidFill>
                <a:latin typeface="+mj-lt"/>
              </a:rPr>
              <a:t>tư</a:t>
            </a:r>
            <a:r>
              <a:rPr lang="en-US" sz="4400" b="1" dirty="0">
                <a:solidFill>
                  <a:schemeClr val="bg1"/>
                </a:solidFill>
                <a:latin typeface="+mj-lt"/>
              </a:rPr>
              <a:t> </a:t>
            </a:r>
            <a:r>
              <a:rPr lang="en-US" sz="4400" b="1" dirty="0" err="1">
                <a:solidFill>
                  <a:schemeClr val="bg1"/>
                </a:solidFill>
                <a:latin typeface="+mj-lt"/>
              </a:rPr>
              <a:t>tài</a:t>
            </a:r>
            <a:r>
              <a:rPr lang="en-US" sz="4400" b="1" dirty="0">
                <a:solidFill>
                  <a:schemeClr val="bg1"/>
                </a:solidFill>
                <a:latin typeface="+mj-lt"/>
              </a:rPr>
              <a:t> </a:t>
            </a:r>
            <a:r>
              <a:rPr lang="en-US" sz="4400" b="1" dirty="0" err="1">
                <a:solidFill>
                  <a:schemeClr val="bg1"/>
                </a:solidFill>
                <a:latin typeface="+mj-lt"/>
              </a:rPr>
              <a:t>chính</a:t>
            </a:r>
            <a:endParaRPr lang="vi-VN" sz="4400" b="1" dirty="0">
              <a:solidFill>
                <a:schemeClr val="bg1"/>
              </a:solidFill>
              <a:latin typeface="+mj-lt"/>
            </a:endParaRPr>
          </a:p>
          <a:p>
            <a:endParaRPr lang="vi-VN" sz="4400" b="1" dirty="0">
              <a:solidFill>
                <a:schemeClr val="bg1"/>
              </a:solidFill>
              <a:latin typeface="+mj-lt"/>
            </a:endParaRPr>
          </a:p>
        </p:txBody>
      </p:sp>
    </p:spTree>
    <p:extLst>
      <p:ext uri="{BB962C8B-B14F-4D97-AF65-F5344CB8AC3E}">
        <p14:creationId xmlns:p14="http://schemas.microsoft.com/office/powerpoint/2010/main" val="375931053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578639" y="4033596"/>
            <a:ext cx="9160051" cy="5574546"/>
          </a:xfrm>
          <a:prstGeom prst="rect">
            <a:avLst/>
          </a:prstGeom>
        </p:spPr>
      </p:pic>
      <p:pic>
        <p:nvPicPr>
          <p:cNvPr id="4" name="Picture 4"/>
          <p:cNvPicPr>
            <a:picLocks noChangeAspect="1"/>
          </p:cNvPicPr>
          <p:nvPr/>
        </p:nvPicPr>
        <p:blipFill>
          <a:blip r:embed="rId4"/>
          <a:srcRect l="18367" r="19755"/>
          <a:stretch>
            <a:fillRect/>
          </a:stretch>
        </p:blipFill>
        <p:spPr>
          <a:xfrm>
            <a:off x="11926297" y="3333913"/>
            <a:ext cx="3882309" cy="6274228"/>
          </a:xfrm>
          <a:prstGeom prst="rect">
            <a:avLst/>
          </a:prstGeom>
        </p:spPr>
      </p:pic>
      <p:sp>
        <p:nvSpPr>
          <p:cNvPr id="5" name="TextBox 5"/>
          <p:cNvSpPr txBox="1"/>
          <p:nvPr/>
        </p:nvSpPr>
        <p:spPr>
          <a:xfrm>
            <a:off x="893046" y="537468"/>
            <a:ext cx="16501908" cy="2962275"/>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a:rPr>
              <a:t>Lý thuyết Dow là một lý thuyết khởi đầu trong các kỹ thuật liên quan đến giá và khối lượng giao dịch, đây là một trong những lý thuyết xuất hiện sớm nhất và cho đến nay vẫn là nền tảng của nhiều chỉ báo kỹ thuật</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43338" y="4596763"/>
            <a:ext cx="3991281" cy="5163685"/>
          </a:xfrm>
          <a:prstGeom prst="rect">
            <a:avLst/>
          </a:prstGeom>
        </p:spPr>
      </p:pic>
      <p:pic>
        <p:nvPicPr>
          <p:cNvPr id="4" name="Picture 4"/>
          <p:cNvPicPr>
            <a:picLocks noChangeAspect="1"/>
          </p:cNvPicPr>
          <p:nvPr/>
        </p:nvPicPr>
        <p:blipFill>
          <a:blip r:embed="rId4"/>
          <a:srcRect t="494" b="494"/>
          <a:stretch>
            <a:fillRect/>
          </a:stretch>
        </p:blipFill>
        <p:spPr>
          <a:xfrm>
            <a:off x="7138358" y="4718871"/>
            <a:ext cx="3272437" cy="5041577"/>
          </a:xfrm>
          <a:prstGeom prst="rect">
            <a:avLst/>
          </a:prstGeom>
        </p:spPr>
      </p:pic>
      <p:pic>
        <p:nvPicPr>
          <p:cNvPr id="5" name="Picture 5"/>
          <p:cNvPicPr>
            <a:picLocks noChangeAspect="1"/>
          </p:cNvPicPr>
          <p:nvPr/>
        </p:nvPicPr>
        <p:blipFill>
          <a:blip r:embed="rId5"/>
          <a:srcRect/>
          <a:stretch>
            <a:fillRect/>
          </a:stretch>
        </p:blipFill>
        <p:spPr>
          <a:xfrm>
            <a:off x="11914535" y="4823237"/>
            <a:ext cx="3364918" cy="5037302"/>
          </a:xfrm>
          <a:prstGeom prst="rect">
            <a:avLst/>
          </a:prstGeom>
        </p:spPr>
      </p:pic>
      <p:sp>
        <p:nvSpPr>
          <p:cNvPr id="6" name="TextBox 6"/>
          <p:cNvSpPr txBox="1"/>
          <p:nvPr/>
        </p:nvSpPr>
        <p:spPr>
          <a:xfrm>
            <a:off x="757392" y="560471"/>
            <a:ext cx="16501908" cy="4550989"/>
          </a:xfrm>
          <a:prstGeom prst="rect">
            <a:avLst/>
          </a:prstGeom>
        </p:spPr>
        <p:txBody>
          <a:bodyPr lIns="0" tIns="0" rIns="0" bIns="0" rtlCol="0" anchor="t">
            <a:spAutoFit/>
          </a:bodyPr>
          <a:lstStyle/>
          <a:p>
            <a:pPr algn="just">
              <a:lnSpc>
                <a:spcPts val="5999"/>
              </a:lnSpc>
            </a:pPr>
            <a:r>
              <a:rPr lang="en-US" sz="3999" spc="39" dirty="0">
                <a:solidFill>
                  <a:srgbClr val="FFFFFF"/>
                </a:solidFill>
                <a:latin typeface="Montserrat"/>
              </a:rPr>
              <a:t>Lý </a:t>
            </a:r>
            <a:r>
              <a:rPr lang="en-US" sz="3999" spc="39" dirty="0" err="1">
                <a:solidFill>
                  <a:srgbClr val="FFFFFF"/>
                </a:solidFill>
                <a:latin typeface="Montserrat"/>
              </a:rPr>
              <a:t>thuyết</a:t>
            </a:r>
            <a:r>
              <a:rPr lang="en-US" sz="3999" spc="39" dirty="0">
                <a:solidFill>
                  <a:srgbClr val="FFFFFF"/>
                </a:solidFill>
                <a:latin typeface="Montserrat"/>
              </a:rPr>
              <a:t> Dow </a:t>
            </a:r>
            <a:r>
              <a:rPr lang="en-US" sz="3999" spc="39" dirty="0" err="1">
                <a:solidFill>
                  <a:srgbClr val="FFFFFF"/>
                </a:solidFill>
                <a:latin typeface="Montserrat"/>
              </a:rPr>
              <a:t>ra</a:t>
            </a:r>
            <a:r>
              <a:rPr lang="en-US" sz="3999" spc="39" dirty="0">
                <a:solidFill>
                  <a:srgbClr val="FFFFFF"/>
                </a:solidFill>
                <a:latin typeface="Montserrat"/>
              </a:rPr>
              <a:t> </a:t>
            </a:r>
            <a:r>
              <a:rPr lang="en-US" sz="3999" spc="39" dirty="0" err="1">
                <a:solidFill>
                  <a:srgbClr val="FFFFFF"/>
                </a:solidFill>
                <a:latin typeface="Montserrat"/>
              </a:rPr>
              <a:t>đời</a:t>
            </a:r>
            <a:r>
              <a:rPr lang="en-US" sz="3999" spc="39" dirty="0">
                <a:solidFill>
                  <a:srgbClr val="FFFFFF"/>
                </a:solidFill>
                <a:latin typeface="Montserrat"/>
              </a:rPr>
              <a:t> </a:t>
            </a:r>
            <a:r>
              <a:rPr lang="en-US" sz="3999" spc="39" dirty="0" err="1">
                <a:solidFill>
                  <a:srgbClr val="FFFFFF"/>
                </a:solidFill>
                <a:latin typeface="Montserrat"/>
              </a:rPr>
              <a:t>vào</a:t>
            </a:r>
            <a:r>
              <a:rPr lang="en-US" sz="3999" spc="39" dirty="0">
                <a:solidFill>
                  <a:srgbClr val="FFFFFF"/>
                </a:solidFill>
                <a:latin typeface="Montserrat"/>
              </a:rPr>
              <a:t> </a:t>
            </a:r>
            <a:r>
              <a:rPr lang="en-US" sz="3999" spc="39" dirty="0" err="1">
                <a:solidFill>
                  <a:srgbClr val="FFFFFF"/>
                </a:solidFill>
                <a:latin typeface="Montserrat"/>
              </a:rPr>
              <a:t>cuối</a:t>
            </a:r>
            <a:r>
              <a:rPr lang="en-US" sz="3999" spc="39" dirty="0">
                <a:solidFill>
                  <a:srgbClr val="FFFFFF"/>
                </a:solidFill>
                <a:latin typeface="Montserrat"/>
              </a:rPr>
              <a:t> </a:t>
            </a:r>
            <a:r>
              <a:rPr lang="en-US" sz="3999" spc="39" dirty="0" err="1">
                <a:solidFill>
                  <a:srgbClr val="FFFFFF"/>
                </a:solidFill>
                <a:latin typeface="Montserrat"/>
              </a:rPr>
              <a:t>thế</a:t>
            </a:r>
            <a:r>
              <a:rPr lang="en-US" sz="3999" spc="39" dirty="0">
                <a:solidFill>
                  <a:srgbClr val="FFFFFF"/>
                </a:solidFill>
                <a:latin typeface="Montserrat"/>
              </a:rPr>
              <a:t> </a:t>
            </a:r>
            <a:r>
              <a:rPr lang="en-US" sz="3999" spc="39" dirty="0" err="1">
                <a:solidFill>
                  <a:srgbClr val="FFFFFF"/>
                </a:solidFill>
                <a:latin typeface="Montserrat"/>
              </a:rPr>
              <a:t>kỷ</a:t>
            </a:r>
            <a:r>
              <a:rPr lang="en-US" sz="3999" spc="39" dirty="0">
                <a:solidFill>
                  <a:srgbClr val="FFFFFF"/>
                </a:solidFill>
                <a:latin typeface="Montserrat"/>
              </a:rPr>
              <a:t> 19, </a:t>
            </a:r>
            <a:r>
              <a:rPr lang="en-US" sz="3999" spc="39" dirty="0" err="1">
                <a:solidFill>
                  <a:srgbClr val="FFFFFF"/>
                </a:solidFill>
                <a:latin typeface="Montserrat"/>
              </a:rPr>
              <a:t>được</a:t>
            </a:r>
            <a:r>
              <a:rPr lang="en-US" sz="3999" spc="39" dirty="0">
                <a:solidFill>
                  <a:srgbClr val="FFFFFF"/>
                </a:solidFill>
                <a:latin typeface="Montserrat"/>
              </a:rPr>
              <a:t> </a:t>
            </a:r>
            <a:r>
              <a:rPr lang="en-US" sz="3999" spc="39" dirty="0" err="1">
                <a:solidFill>
                  <a:srgbClr val="FFFFFF"/>
                </a:solidFill>
                <a:latin typeface="Montserrat"/>
              </a:rPr>
              <a:t>xây</a:t>
            </a:r>
            <a:r>
              <a:rPr lang="en-US" sz="3999" spc="39" dirty="0">
                <a:solidFill>
                  <a:srgbClr val="FFFFFF"/>
                </a:solidFill>
                <a:latin typeface="Montserrat"/>
              </a:rPr>
              <a:t> </a:t>
            </a:r>
            <a:r>
              <a:rPr lang="en-US" sz="3999" spc="39" dirty="0" err="1">
                <a:solidFill>
                  <a:srgbClr val="FFFFFF"/>
                </a:solidFill>
                <a:latin typeface="Montserrat"/>
              </a:rPr>
              <a:t>dựng</a:t>
            </a:r>
            <a:r>
              <a:rPr lang="en-US" sz="3999" spc="39" dirty="0">
                <a:solidFill>
                  <a:srgbClr val="FFFFFF"/>
                </a:solidFill>
                <a:latin typeface="Montserrat"/>
              </a:rPr>
              <a:t> </a:t>
            </a:r>
            <a:r>
              <a:rPr lang="en-US" sz="3999" spc="39" dirty="0" err="1">
                <a:solidFill>
                  <a:srgbClr val="FFFFFF"/>
                </a:solidFill>
                <a:latin typeface="Montserrat"/>
              </a:rPr>
              <a:t>bởi</a:t>
            </a:r>
            <a:r>
              <a:rPr lang="en-US" sz="3999" spc="39" dirty="0">
                <a:solidFill>
                  <a:srgbClr val="FFFFFF"/>
                </a:solidFill>
                <a:latin typeface="Montserrat"/>
              </a:rPr>
              <a:t> Charles Dow, </a:t>
            </a:r>
            <a:r>
              <a:rPr lang="en-US" sz="3999" spc="39" dirty="0" err="1">
                <a:solidFill>
                  <a:srgbClr val="FFFFFF"/>
                </a:solidFill>
                <a:latin typeface="Montserrat"/>
              </a:rPr>
              <a:t>sau</a:t>
            </a:r>
            <a:r>
              <a:rPr lang="en-US" sz="3999" spc="39" dirty="0">
                <a:solidFill>
                  <a:srgbClr val="FFFFFF"/>
                </a:solidFill>
                <a:latin typeface="Montserrat"/>
              </a:rPr>
              <a:t> </a:t>
            </a:r>
            <a:r>
              <a:rPr lang="en-US" sz="3999" spc="39" dirty="0" err="1">
                <a:solidFill>
                  <a:srgbClr val="FFFFFF"/>
                </a:solidFill>
                <a:latin typeface="Montserrat"/>
              </a:rPr>
              <a:t>đó</a:t>
            </a:r>
            <a:r>
              <a:rPr lang="en-US" sz="3999" spc="39" dirty="0">
                <a:solidFill>
                  <a:srgbClr val="FFFFFF"/>
                </a:solidFill>
                <a:latin typeface="Montserrat"/>
              </a:rPr>
              <a:t> William Hamilton </a:t>
            </a:r>
            <a:r>
              <a:rPr lang="en-US" sz="3999" spc="39" dirty="0" err="1">
                <a:solidFill>
                  <a:srgbClr val="FFFFFF"/>
                </a:solidFill>
                <a:latin typeface="Montserrat"/>
              </a:rPr>
              <a:t>đã</a:t>
            </a:r>
            <a:r>
              <a:rPr lang="en-US" sz="3999" spc="39" dirty="0">
                <a:solidFill>
                  <a:srgbClr val="FFFFFF"/>
                </a:solidFill>
                <a:latin typeface="Montserrat"/>
              </a:rPr>
              <a:t> </a:t>
            </a:r>
            <a:r>
              <a:rPr lang="en-US" sz="3999" spc="39" dirty="0" err="1">
                <a:solidFill>
                  <a:srgbClr val="FFFFFF"/>
                </a:solidFill>
                <a:latin typeface="Montserrat"/>
              </a:rPr>
              <a:t>cải</a:t>
            </a:r>
            <a:r>
              <a:rPr lang="en-US" sz="3999" spc="39" dirty="0">
                <a:solidFill>
                  <a:srgbClr val="FFFFFF"/>
                </a:solidFill>
                <a:latin typeface="Montserrat"/>
              </a:rPr>
              <a:t> </a:t>
            </a:r>
            <a:r>
              <a:rPr lang="en-US" sz="3999" spc="39" dirty="0" err="1">
                <a:solidFill>
                  <a:srgbClr val="FFFFFF"/>
                </a:solidFill>
                <a:latin typeface="Montserrat"/>
              </a:rPr>
              <a:t>tiến</a:t>
            </a:r>
            <a:r>
              <a:rPr lang="en-US" sz="3999" spc="39" dirty="0">
                <a:solidFill>
                  <a:srgbClr val="FFFFFF"/>
                </a:solidFill>
                <a:latin typeface="Montserrat"/>
              </a:rPr>
              <a:t> </a:t>
            </a:r>
            <a:r>
              <a:rPr lang="en-US" sz="3999" spc="39" dirty="0" err="1">
                <a:solidFill>
                  <a:srgbClr val="FFFFFF"/>
                </a:solidFill>
                <a:latin typeface="Montserrat"/>
              </a:rPr>
              <a:t>nó</a:t>
            </a:r>
            <a:r>
              <a:rPr lang="en-US" sz="3999" spc="39" dirty="0">
                <a:solidFill>
                  <a:srgbClr val="FFFFFF"/>
                </a:solidFill>
                <a:latin typeface="Montserrat"/>
              </a:rPr>
              <a:t> </a:t>
            </a:r>
            <a:r>
              <a:rPr lang="en-US" sz="3999" spc="39" dirty="0" err="1">
                <a:solidFill>
                  <a:srgbClr val="FFFFFF"/>
                </a:solidFill>
                <a:latin typeface="Montserrat"/>
              </a:rPr>
              <a:t>và</a:t>
            </a:r>
            <a:r>
              <a:rPr lang="en-US" sz="3999" spc="39" dirty="0">
                <a:solidFill>
                  <a:srgbClr val="FFFFFF"/>
                </a:solidFill>
                <a:latin typeface="Montserrat"/>
              </a:rPr>
              <a:t> </a:t>
            </a:r>
            <a:r>
              <a:rPr lang="en-US" sz="3999" spc="39" dirty="0" err="1">
                <a:solidFill>
                  <a:srgbClr val="FFFFFF"/>
                </a:solidFill>
                <a:latin typeface="Montserrat"/>
              </a:rPr>
              <a:t>người</a:t>
            </a:r>
            <a:r>
              <a:rPr lang="en-US" sz="3999" spc="39" dirty="0">
                <a:solidFill>
                  <a:srgbClr val="FFFFFF"/>
                </a:solidFill>
                <a:latin typeface="Montserrat"/>
              </a:rPr>
              <a:t> </a:t>
            </a:r>
            <a:r>
              <a:rPr lang="en-US" sz="3999" spc="39" dirty="0" err="1">
                <a:solidFill>
                  <a:srgbClr val="FFFFFF"/>
                </a:solidFill>
                <a:latin typeface="Montserrat"/>
              </a:rPr>
              <a:t>khớp</a:t>
            </a:r>
            <a:r>
              <a:rPr lang="en-US" sz="3999" spc="39" dirty="0">
                <a:solidFill>
                  <a:srgbClr val="FFFFFF"/>
                </a:solidFill>
                <a:latin typeface="Montserrat"/>
              </a:rPr>
              <a:t> </a:t>
            </a:r>
            <a:r>
              <a:rPr lang="en-US" sz="3999" spc="39" dirty="0" err="1">
                <a:solidFill>
                  <a:srgbClr val="FFFFFF"/>
                </a:solidFill>
                <a:latin typeface="Montserrat"/>
              </a:rPr>
              <a:t>nối</a:t>
            </a:r>
            <a:r>
              <a:rPr lang="en-US" sz="3999" spc="39" dirty="0">
                <a:solidFill>
                  <a:srgbClr val="FFFFFF"/>
                </a:solidFill>
                <a:latin typeface="Montserrat"/>
              </a:rPr>
              <a:t> </a:t>
            </a:r>
            <a:r>
              <a:rPr lang="en-US" sz="3999" spc="39" dirty="0" err="1">
                <a:solidFill>
                  <a:srgbClr val="FFFFFF"/>
                </a:solidFill>
                <a:latin typeface="Montserrat"/>
              </a:rPr>
              <a:t>hoàn</a:t>
            </a:r>
            <a:r>
              <a:rPr lang="en-US" sz="3999" spc="39" dirty="0">
                <a:solidFill>
                  <a:srgbClr val="FFFFFF"/>
                </a:solidFill>
                <a:latin typeface="Montserrat"/>
              </a:rPr>
              <a:t> </a:t>
            </a:r>
            <a:r>
              <a:rPr lang="en-US" sz="3999" spc="39" dirty="0" err="1">
                <a:solidFill>
                  <a:srgbClr val="FFFFFF"/>
                </a:solidFill>
                <a:latin typeface="Montserrat"/>
              </a:rPr>
              <a:t>thiện</a:t>
            </a:r>
            <a:r>
              <a:rPr lang="en-US" sz="3999" spc="39" dirty="0">
                <a:solidFill>
                  <a:srgbClr val="FFFFFF"/>
                </a:solidFill>
                <a:latin typeface="Montserrat"/>
              </a:rPr>
              <a:t> </a:t>
            </a:r>
            <a:r>
              <a:rPr lang="en-US" sz="3999" spc="39" dirty="0" err="1">
                <a:solidFill>
                  <a:srgbClr val="FFFFFF"/>
                </a:solidFill>
                <a:latin typeface="Montserrat"/>
              </a:rPr>
              <a:t>là</a:t>
            </a:r>
            <a:r>
              <a:rPr lang="en-US" sz="3999" spc="39" dirty="0">
                <a:solidFill>
                  <a:srgbClr val="FFFFFF"/>
                </a:solidFill>
                <a:latin typeface="Montserrat"/>
              </a:rPr>
              <a:t> Robert Rhea. </a:t>
            </a:r>
            <a:r>
              <a:rPr lang="en-US" sz="3999" spc="39" dirty="0" err="1">
                <a:solidFill>
                  <a:srgbClr val="FFFFFF"/>
                </a:solidFill>
                <a:latin typeface="Montserrat"/>
              </a:rPr>
              <a:t>Ngày</a:t>
            </a:r>
            <a:r>
              <a:rPr lang="en-US" sz="3999" spc="39" dirty="0">
                <a:solidFill>
                  <a:srgbClr val="FFFFFF"/>
                </a:solidFill>
                <a:latin typeface="Montserrat"/>
              </a:rPr>
              <a:t> nay, </a:t>
            </a:r>
            <a:r>
              <a:rPr lang="en-US" sz="3999" spc="39" dirty="0" err="1">
                <a:solidFill>
                  <a:srgbClr val="FFFFFF"/>
                </a:solidFill>
                <a:latin typeface="Montserrat"/>
              </a:rPr>
              <a:t>với</a:t>
            </a:r>
            <a:r>
              <a:rPr lang="en-US" sz="3999" spc="39" dirty="0">
                <a:solidFill>
                  <a:srgbClr val="FFFFFF"/>
                </a:solidFill>
                <a:latin typeface="Montserrat"/>
              </a:rPr>
              <a:t> </a:t>
            </a:r>
            <a:r>
              <a:rPr lang="en-US" sz="3999" spc="39" dirty="0" err="1">
                <a:solidFill>
                  <a:srgbClr val="FFFFFF"/>
                </a:solidFill>
                <a:latin typeface="Montserrat"/>
              </a:rPr>
              <a:t>những</a:t>
            </a:r>
            <a:r>
              <a:rPr lang="en-US" sz="3999" spc="39" dirty="0">
                <a:solidFill>
                  <a:srgbClr val="FFFFFF"/>
                </a:solidFill>
                <a:latin typeface="Montserrat"/>
              </a:rPr>
              <a:t> </a:t>
            </a:r>
            <a:r>
              <a:rPr lang="en-US" sz="3999" spc="39" dirty="0" err="1">
                <a:solidFill>
                  <a:srgbClr val="FFFFFF"/>
                </a:solidFill>
                <a:latin typeface="Montserrat"/>
              </a:rPr>
              <a:t>biến</a:t>
            </a:r>
            <a:r>
              <a:rPr lang="en-US" sz="3999" spc="39" dirty="0">
                <a:solidFill>
                  <a:srgbClr val="FFFFFF"/>
                </a:solidFill>
                <a:latin typeface="Montserrat"/>
              </a:rPr>
              <a:t> </a:t>
            </a:r>
            <a:r>
              <a:rPr lang="en-US" sz="3999" spc="39" dirty="0" err="1">
                <a:solidFill>
                  <a:srgbClr val="FFFFFF"/>
                </a:solidFill>
                <a:latin typeface="Montserrat"/>
              </a:rPr>
              <a:t>động</a:t>
            </a:r>
            <a:r>
              <a:rPr lang="en-US" sz="3999" spc="39" dirty="0">
                <a:solidFill>
                  <a:srgbClr val="FFFFFF"/>
                </a:solidFill>
                <a:latin typeface="Montserrat"/>
              </a:rPr>
              <a:t> </a:t>
            </a:r>
            <a:r>
              <a:rPr lang="en-US" sz="3999" spc="39" dirty="0" err="1">
                <a:solidFill>
                  <a:srgbClr val="FFFFFF"/>
                </a:solidFill>
                <a:latin typeface="Montserrat"/>
              </a:rPr>
              <a:t>không</a:t>
            </a:r>
            <a:r>
              <a:rPr lang="en-US" sz="3999" spc="39" dirty="0">
                <a:solidFill>
                  <a:srgbClr val="FFFFFF"/>
                </a:solidFill>
                <a:latin typeface="Montserrat"/>
              </a:rPr>
              <a:t> </a:t>
            </a:r>
            <a:r>
              <a:rPr lang="en-US" sz="3999" spc="39" dirty="0" err="1">
                <a:solidFill>
                  <a:srgbClr val="FFFFFF"/>
                </a:solidFill>
                <a:latin typeface="Montserrat"/>
              </a:rPr>
              <a:t>ngừng</a:t>
            </a:r>
            <a:r>
              <a:rPr lang="en-US" sz="3999" spc="39" dirty="0">
                <a:solidFill>
                  <a:srgbClr val="FFFFFF"/>
                </a:solidFill>
                <a:latin typeface="Montserrat"/>
              </a:rPr>
              <a:t> </a:t>
            </a:r>
            <a:r>
              <a:rPr lang="en-US" sz="3999" spc="39" dirty="0" err="1">
                <a:solidFill>
                  <a:srgbClr val="FFFFFF"/>
                </a:solidFill>
                <a:latin typeface="Montserrat"/>
              </a:rPr>
              <a:t>của</a:t>
            </a:r>
            <a:r>
              <a:rPr lang="en-US" sz="3999" spc="39" dirty="0">
                <a:solidFill>
                  <a:srgbClr val="FFFFFF"/>
                </a:solidFill>
                <a:latin typeface="Montserrat"/>
              </a:rPr>
              <a:t> </a:t>
            </a:r>
            <a:r>
              <a:rPr lang="en-US" sz="3999" spc="39" dirty="0" err="1">
                <a:solidFill>
                  <a:srgbClr val="FFFFFF"/>
                </a:solidFill>
                <a:latin typeface="Montserrat"/>
              </a:rPr>
              <a:t>công</a:t>
            </a:r>
            <a:r>
              <a:rPr lang="en-US" sz="3999" spc="39" dirty="0">
                <a:solidFill>
                  <a:srgbClr val="FFFFFF"/>
                </a:solidFill>
                <a:latin typeface="Montserrat"/>
              </a:rPr>
              <a:t> </a:t>
            </a:r>
            <a:r>
              <a:rPr lang="en-US" sz="3999" spc="39" dirty="0" err="1">
                <a:solidFill>
                  <a:srgbClr val="FFFFFF"/>
                </a:solidFill>
                <a:latin typeface="Montserrat"/>
              </a:rPr>
              <a:t>nghệ</a:t>
            </a:r>
            <a:r>
              <a:rPr lang="en-US" sz="3999" spc="39" dirty="0">
                <a:solidFill>
                  <a:srgbClr val="FFFFFF"/>
                </a:solidFill>
                <a:latin typeface="Montserrat"/>
              </a:rPr>
              <a:t> </a:t>
            </a:r>
            <a:r>
              <a:rPr lang="en-US" sz="3999" spc="39" dirty="0" err="1">
                <a:solidFill>
                  <a:srgbClr val="FFFFFF"/>
                </a:solidFill>
                <a:latin typeface="Montserrat"/>
              </a:rPr>
              <a:t>thông</a:t>
            </a:r>
            <a:r>
              <a:rPr lang="en-US" sz="3999" spc="39" dirty="0">
                <a:solidFill>
                  <a:srgbClr val="FFFFFF"/>
                </a:solidFill>
                <a:latin typeface="Montserrat"/>
              </a:rPr>
              <a:t> tin, </a:t>
            </a:r>
            <a:r>
              <a:rPr lang="en-US" sz="3999" spc="39" dirty="0" err="1">
                <a:solidFill>
                  <a:srgbClr val="FFFFFF"/>
                </a:solidFill>
                <a:latin typeface="Montserrat"/>
              </a:rPr>
              <a:t>những</a:t>
            </a:r>
            <a:r>
              <a:rPr lang="en-US" sz="3999" spc="39" dirty="0">
                <a:solidFill>
                  <a:srgbClr val="FFFFFF"/>
                </a:solidFill>
                <a:latin typeface="Montserrat"/>
              </a:rPr>
              <a:t> </a:t>
            </a:r>
            <a:r>
              <a:rPr lang="en-US" sz="3999" spc="39" dirty="0" err="1">
                <a:solidFill>
                  <a:srgbClr val="FFFFFF"/>
                </a:solidFill>
                <a:latin typeface="Montserrat"/>
              </a:rPr>
              <a:t>cấu</a:t>
            </a:r>
            <a:r>
              <a:rPr lang="en-US" sz="3999" spc="39" dirty="0">
                <a:solidFill>
                  <a:srgbClr val="FFFFFF"/>
                </a:solidFill>
                <a:latin typeface="Montserrat"/>
              </a:rPr>
              <a:t> </a:t>
            </a:r>
            <a:r>
              <a:rPr lang="en-US" sz="3999" spc="39" dirty="0" err="1">
                <a:solidFill>
                  <a:srgbClr val="FFFFFF"/>
                </a:solidFill>
                <a:latin typeface="Montserrat"/>
              </a:rPr>
              <a:t>phần</a:t>
            </a:r>
            <a:r>
              <a:rPr lang="en-US" sz="3999" spc="39" dirty="0">
                <a:solidFill>
                  <a:srgbClr val="FFFFFF"/>
                </a:solidFill>
                <a:latin typeface="Montserrat"/>
              </a:rPr>
              <a:t> </a:t>
            </a:r>
            <a:r>
              <a:rPr lang="en-US" sz="3999" spc="39" dirty="0" err="1">
                <a:solidFill>
                  <a:srgbClr val="FFFFFF"/>
                </a:solidFill>
                <a:latin typeface="Montserrat"/>
              </a:rPr>
              <a:t>chính</a:t>
            </a:r>
            <a:r>
              <a:rPr lang="en-US" sz="3999" spc="39" dirty="0">
                <a:solidFill>
                  <a:srgbClr val="FFFFFF"/>
                </a:solidFill>
                <a:latin typeface="Montserrat"/>
              </a:rPr>
              <a:t> </a:t>
            </a:r>
            <a:r>
              <a:rPr lang="en-US" sz="3999" spc="39" dirty="0" err="1">
                <a:solidFill>
                  <a:srgbClr val="FFFFFF"/>
                </a:solidFill>
                <a:latin typeface="Montserrat"/>
              </a:rPr>
              <a:t>của</a:t>
            </a:r>
            <a:r>
              <a:rPr lang="en-US" sz="3999" spc="39" dirty="0">
                <a:solidFill>
                  <a:srgbClr val="FFFFFF"/>
                </a:solidFill>
                <a:latin typeface="Montserrat"/>
              </a:rPr>
              <a:t> </a:t>
            </a:r>
            <a:r>
              <a:rPr lang="en-US" sz="3999" spc="39" dirty="0" err="1">
                <a:solidFill>
                  <a:srgbClr val="FFFFFF"/>
                </a:solidFill>
                <a:latin typeface="Montserrat"/>
              </a:rPr>
              <a:t>lý</a:t>
            </a:r>
            <a:r>
              <a:rPr lang="en-US" sz="3999" spc="39" dirty="0">
                <a:solidFill>
                  <a:srgbClr val="FFFFFF"/>
                </a:solidFill>
                <a:latin typeface="Montserrat"/>
              </a:rPr>
              <a:t> </a:t>
            </a:r>
            <a:r>
              <a:rPr lang="en-US" sz="3999" spc="39" dirty="0" err="1">
                <a:solidFill>
                  <a:srgbClr val="FFFFFF"/>
                </a:solidFill>
                <a:latin typeface="Montserrat"/>
              </a:rPr>
              <a:t>thuyết</a:t>
            </a:r>
            <a:r>
              <a:rPr lang="en-US" sz="3999" spc="39" dirty="0">
                <a:solidFill>
                  <a:srgbClr val="FFFFFF"/>
                </a:solidFill>
                <a:latin typeface="Montserrat"/>
              </a:rPr>
              <a:t> Dow </a:t>
            </a:r>
            <a:r>
              <a:rPr lang="en-US" sz="3999" spc="39" dirty="0" err="1">
                <a:solidFill>
                  <a:srgbClr val="FFFFFF"/>
                </a:solidFill>
                <a:latin typeface="Montserrat"/>
              </a:rPr>
              <a:t>vẫn</a:t>
            </a:r>
            <a:r>
              <a:rPr lang="en-US" sz="3999" spc="39" dirty="0">
                <a:solidFill>
                  <a:srgbClr val="FFFFFF"/>
                </a:solidFill>
                <a:latin typeface="Montserrat"/>
              </a:rPr>
              <a:t> </a:t>
            </a:r>
            <a:r>
              <a:rPr lang="en-US" sz="3999" spc="39" dirty="0" err="1">
                <a:solidFill>
                  <a:srgbClr val="FFFFFF"/>
                </a:solidFill>
                <a:latin typeface="Montserrat"/>
              </a:rPr>
              <a:t>còn</a:t>
            </a:r>
            <a:r>
              <a:rPr lang="en-US" sz="3999" spc="39" dirty="0">
                <a:solidFill>
                  <a:srgbClr val="FFFFFF"/>
                </a:solidFill>
                <a:latin typeface="Montserrat"/>
              </a:rPr>
              <a:t> </a:t>
            </a:r>
            <a:r>
              <a:rPr lang="en-US" sz="3999" spc="39" dirty="0" err="1">
                <a:solidFill>
                  <a:srgbClr val="FFFFFF"/>
                </a:solidFill>
                <a:latin typeface="Montserrat"/>
              </a:rPr>
              <a:t>giữ</a:t>
            </a:r>
            <a:r>
              <a:rPr lang="en-US" sz="3999" spc="39" dirty="0">
                <a:solidFill>
                  <a:srgbClr val="FFFFFF"/>
                </a:solidFill>
                <a:latin typeface="Montserrat"/>
              </a:rPr>
              <a:t> </a:t>
            </a:r>
            <a:r>
              <a:rPr lang="en-US" sz="3999" spc="39" dirty="0" err="1">
                <a:solidFill>
                  <a:srgbClr val="FFFFFF"/>
                </a:solidFill>
                <a:latin typeface="Montserrat"/>
              </a:rPr>
              <a:t>nguyên</a:t>
            </a:r>
            <a:r>
              <a:rPr lang="en-US" sz="3999" spc="39" dirty="0">
                <a:solidFill>
                  <a:srgbClr val="FFFFFF"/>
                </a:solidFill>
                <a:latin typeface="Montserrat"/>
              </a:rPr>
              <a:t> </a:t>
            </a:r>
            <a:r>
              <a:rPr lang="en-US" sz="3999" spc="39" dirty="0" err="1">
                <a:solidFill>
                  <a:srgbClr val="FFFFFF"/>
                </a:solidFill>
                <a:latin typeface="Montserrat"/>
              </a:rPr>
              <a:t>giá</a:t>
            </a:r>
            <a:r>
              <a:rPr lang="en-US" sz="3999" spc="39" dirty="0">
                <a:solidFill>
                  <a:srgbClr val="FFFFFF"/>
                </a:solidFill>
                <a:latin typeface="Montserrat"/>
              </a:rPr>
              <a:t> </a:t>
            </a:r>
            <a:r>
              <a:rPr lang="en-US" sz="3999" spc="39" dirty="0" err="1">
                <a:solidFill>
                  <a:srgbClr val="FFFFFF"/>
                </a:solidFill>
                <a:latin typeface="Montserrat"/>
              </a:rPr>
              <a:t>trị</a:t>
            </a:r>
            <a:r>
              <a:rPr lang="en-US" sz="3999" spc="39" dirty="0">
                <a:solidFill>
                  <a:srgbClr val="FFFFFF"/>
                </a:solidFill>
                <a:latin typeface="Montserrat"/>
              </a:rPr>
              <a:t>.</a:t>
            </a:r>
          </a:p>
          <a:p>
            <a:pPr algn="just">
              <a:lnSpc>
                <a:spcPts val="5999"/>
              </a:lnSpc>
              <a:spcBef>
                <a:spcPct val="0"/>
              </a:spcBef>
            </a:pPr>
            <a:endParaRPr lang="en-US" sz="3999" spc="39" dirty="0">
              <a:solidFill>
                <a:srgbClr val="FFFFFF"/>
              </a:solidFill>
              <a:latin typeface="Montserrat"/>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472252" y="4283917"/>
            <a:ext cx="7727723" cy="5148595"/>
          </a:xfrm>
          <a:prstGeom prst="rect">
            <a:avLst/>
          </a:prstGeom>
        </p:spPr>
      </p:pic>
      <p:pic>
        <p:nvPicPr>
          <p:cNvPr id="4" name="Picture 4"/>
          <p:cNvPicPr>
            <a:picLocks noChangeAspect="1"/>
          </p:cNvPicPr>
          <p:nvPr/>
        </p:nvPicPr>
        <p:blipFill>
          <a:blip r:embed="rId4"/>
          <a:srcRect/>
          <a:stretch>
            <a:fillRect/>
          </a:stretch>
        </p:blipFill>
        <p:spPr>
          <a:xfrm>
            <a:off x="757392" y="4283917"/>
            <a:ext cx="8250954" cy="5148595"/>
          </a:xfrm>
          <a:prstGeom prst="rect">
            <a:avLst/>
          </a:prstGeom>
        </p:spPr>
      </p:pic>
      <p:sp>
        <p:nvSpPr>
          <p:cNvPr id="5" name="TextBox 5"/>
          <p:cNvSpPr txBox="1"/>
          <p:nvPr/>
        </p:nvSpPr>
        <p:spPr>
          <a:xfrm>
            <a:off x="757392" y="518774"/>
            <a:ext cx="16501908" cy="2962275"/>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a:rPr>
              <a:t>Lý thuyết Dow không chỉ tập trung vào phân tích kỹ thuật và các hành động của giá mà nghiên cứu cả triết lý thị trường. Theo lý thuyết Dow, xu thế giá cả dịch chuyển dựa trên sáu nguyên lý cơ bản:</a:t>
            </a: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185356" y="2720820"/>
            <a:ext cx="7268040" cy="4845360"/>
          </a:xfrm>
          <a:prstGeom prst="rect">
            <a:avLst/>
          </a:prstGeom>
        </p:spPr>
      </p:pic>
      <p:sp>
        <p:nvSpPr>
          <p:cNvPr id="4" name="TextBox 4"/>
          <p:cNvSpPr txBox="1"/>
          <p:nvPr/>
        </p:nvSpPr>
        <p:spPr>
          <a:xfrm>
            <a:off x="757392" y="623887"/>
            <a:ext cx="16501908" cy="704850"/>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Bold"/>
              </a:rPr>
              <a:t>1. Giá thị trường dịch chuyển theo ba xu thế chính. </a:t>
            </a:r>
          </a:p>
        </p:txBody>
      </p:sp>
      <p:sp>
        <p:nvSpPr>
          <p:cNvPr id="5" name="TextBox 5"/>
          <p:cNvSpPr txBox="1"/>
          <p:nvPr/>
        </p:nvSpPr>
        <p:spPr>
          <a:xfrm>
            <a:off x="1028700" y="1781175"/>
            <a:ext cx="8576317" cy="7477125"/>
          </a:xfrm>
          <a:prstGeom prst="rect">
            <a:avLst/>
          </a:prstGeom>
        </p:spPr>
        <p:txBody>
          <a:bodyPr lIns="0" tIns="0" rIns="0" bIns="0" rtlCol="0" anchor="t">
            <a:spAutoFit/>
          </a:bodyPr>
          <a:lstStyle/>
          <a:p>
            <a:pPr algn="just">
              <a:lnSpc>
                <a:spcPts val="5999"/>
              </a:lnSpc>
            </a:pPr>
            <a:r>
              <a:rPr lang="en-US" sz="3999" spc="39">
                <a:solidFill>
                  <a:srgbClr val="FF1616"/>
                </a:solidFill>
                <a:latin typeface="Montserrat"/>
              </a:rPr>
              <a:t>Xu thế dài hạn,</a:t>
            </a:r>
            <a:r>
              <a:rPr lang="en-US" sz="3999" spc="39">
                <a:solidFill>
                  <a:srgbClr val="FFFFFF"/>
                </a:solidFill>
                <a:latin typeface="Montserrat"/>
              </a:rPr>
              <a:t> còn gọi là xu thế sơ cấp kéo dài từ vài tháng tới vài năm, ở đây có thể là xu thế tăng giá hay giảm giá.</a:t>
            </a:r>
          </a:p>
          <a:p>
            <a:pPr algn="just">
              <a:lnSpc>
                <a:spcPts val="5999"/>
              </a:lnSpc>
            </a:pPr>
            <a:r>
              <a:rPr lang="en-US" sz="3999" spc="39">
                <a:solidFill>
                  <a:srgbClr val="FFFFFF"/>
                </a:solidFill>
                <a:latin typeface="Montserrat"/>
              </a:rPr>
              <a:t> </a:t>
            </a:r>
            <a:r>
              <a:rPr lang="en-US" sz="3999" spc="39">
                <a:solidFill>
                  <a:srgbClr val="FF1616"/>
                </a:solidFill>
                <a:latin typeface="Montserrat"/>
              </a:rPr>
              <a:t>Xu thế trung hạn,</a:t>
            </a:r>
            <a:r>
              <a:rPr lang="en-US" sz="3999" spc="39">
                <a:solidFill>
                  <a:srgbClr val="FFFFFF"/>
                </a:solidFill>
                <a:latin typeface="Montserrat"/>
              </a:rPr>
              <a:t> còn gọi là xu thế thứ cấp thường kéo dài từ vài tuần tới vài tháng. </a:t>
            </a:r>
          </a:p>
          <a:p>
            <a:pPr algn="just">
              <a:lnSpc>
                <a:spcPts val="5999"/>
              </a:lnSpc>
              <a:spcBef>
                <a:spcPct val="0"/>
              </a:spcBef>
            </a:pPr>
            <a:r>
              <a:rPr lang="en-US" sz="3999" spc="39">
                <a:solidFill>
                  <a:srgbClr val="FFFFFF"/>
                </a:solidFill>
                <a:latin typeface="Montserrat"/>
              </a:rPr>
              <a:t>Cuối cùng là </a:t>
            </a:r>
            <a:r>
              <a:rPr lang="en-US" sz="3999" spc="39">
                <a:solidFill>
                  <a:srgbClr val="FF1616"/>
                </a:solidFill>
                <a:latin typeface="Montserrat"/>
              </a:rPr>
              <a:t>xu thế ngắn hạn</a:t>
            </a:r>
            <a:r>
              <a:rPr lang="en-US" sz="3999" spc="39">
                <a:solidFill>
                  <a:srgbClr val="FFFFFF"/>
                </a:solidFill>
                <a:latin typeface="Montserrat"/>
              </a:rPr>
              <a:t> là những dịch chuyển hàng ngày của giá chứng khoán.</a:t>
            </a: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757392" y="4015128"/>
            <a:ext cx="11188862" cy="6003380"/>
          </a:xfrm>
          <a:prstGeom prst="rect">
            <a:avLst/>
          </a:prstGeom>
        </p:spPr>
      </p:pic>
      <p:sp>
        <p:nvSpPr>
          <p:cNvPr id="4" name="TextBox 4"/>
          <p:cNvSpPr txBox="1"/>
          <p:nvPr/>
        </p:nvSpPr>
        <p:spPr>
          <a:xfrm>
            <a:off x="757392" y="646890"/>
            <a:ext cx="16501908" cy="2962275"/>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a:rPr>
              <a:t>Ba xu thế này có thể xảy ra cùng lúc, ví dụ, dịch chuyển giá lễn xuống hàng ngày tạo thành một xu thế giảm giá thứ cấp. Xu thể giảm giá thứ cấp này lại là một giai đoạn điều chỉnh nằm trong một xu thế tăng giá sơ cấp</a:t>
            </a:r>
          </a:p>
        </p:txBody>
      </p:sp>
      <p:sp>
        <p:nvSpPr>
          <p:cNvPr id="5" name="TextBox 5"/>
          <p:cNvSpPr txBox="1"/>
          <p:nvPr/>
        </p:nvSpPr>
        <p:spPr>
          <a:xfrm>
            <a:off x="12361463" y="6839258"/>
            <a:ext cx="5342975" cy="2962275"/>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a:rPr>
              <a:t>Hình 6.1. Minh họa sự dịch chuyển của 03 xu thế chính theo lý thuyết Dow</a:t>
            </a: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12" b="7812"/>
          <a:stretch>
            <a:fillRect/>
          </a:stretch>
        </p:blipFill>
        <p:spPr>
          <a:xfrm>
            <a:off x="0" y="-1264"/>
            <a:ext cx="18288000" cy="10287000"/>
          </a:xfrm>
          <a:prstGeom prst="rect">
            <a:avLst/>
          </a:prstGeom>
        </p:spPr>
      </p:pic>
      <p:pic>
        <p:nvPicPr>
          <p:cNvPr id="3" name="Picture 3"/>
          <p:cNvPicPr>
            <a:picLocks noChangeAspect="1"/>
          </p:cNvPicPr>
          <p:nvPr/>
        </p:nvPicPr>
        <p:blipFill>
          <a:blip r:embed="rId4"/>
          <a:srcRect l="39850"/>
          <a:stretch>
            <a:fillRect/>
          </a:stretch>
        </p:blipFill>
        <p:spPr>
          <a:xfrm>
            <a:off x="11149913" y="3164081"/>
            <a:ext cx="6109387" cy="6094219"/>
          </a:xfrm>
          <a:prstGeom prst="rect">
            <a:avLst/>
          </a:prstGeom>
        </p:spPr>
      </p:pic>
      <p:sp>
        <p:nvSpPr>
          <p:cNvPr id="4" name="TextBox 4"/>
          <p:cNvSpPr txBox="1"/>
          <p:nvPr/>
        </p:nvSpPr>
        <p:spPr>
          <a:xfrm>
            <a:off x="1028700" y="485143"/>
            <a:ext cx="16501908" cy="704850"/>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Bold"/>
              </a:rPr>
              <a:t>1. Giá thị trường dịch chuyển theo ba xu thế chính. </a:t>
            </a:r>
          </a:p>
        </p:txBody>
      </p:sp>
      <p:sp>
        <p:nvSpPr>
          <p:cNvPr id="5" name="TextBox 5"/>
          <p:cNvSpPr txBox="1"/>
          <p:nvPr/>
        </p:nvSpPr>
        <p:spPr>
          <a:xfrm>
            <a:off x="753034" y="1472187"/>
            <a:ext cx="16501908" cy="704850"/>
          </a:xfrm>
          <a:prstGeom prst="rect">
            <a:avLst/>
          </a:prstGeom>
        </p:spPr>
        <p:txBody>
          <a:bodyPr lIns="0" tIns="0" rIns="0" bIns="0" rtlCol="0" anchor="t">
            <a:spAutoFit/>
          </a:bodyPr>
          <a:lstStyle/>
          <a:p>
            <a:pPr algn="just">
              <a:lnSpc>
                <a:spcPts val="5999"/>
              </a:lnSpc>
              <a:spcBef>
                <a:spcPct val="0"/>
              </a:spcBef>
            </a:pPr>
            <a:r>
              <a:rPr lang="en-US" sz="3999" spc="39" dirty="0" err="1">
                <a:solidFill>
                  <a:srgbClr val="FFFFFF"/>
                </a:solidFill>
                <a:latin typeface="Montserrat Bold"/>
              </a:rPr>
              <a:t>Giai</a:t>
            </a:r>
            <a:r>
              <a:rPr lang="en-US" sz="3999" spc="39" dirty="0">
                <a:solidFill>
                  <a:srgbClr val="FFFFFF"/>
                </a:solidFill>
                <a:latin typeface="Montserrat Bold"/>
              </a:rPr>
              <a:t> </a:t>
            </a:r>
            <a:r>
              <a:rPr lang="en-US" sz="3999" spc="39" dirty="0" err="1">
                <a:solidFill>
                  <a:srgbClr val="FFFFFF"/>
                </a:solidFill>
                <a:latin typeface="Montserrat Bold"/>
              </a:rPr>
              <a:t>đoạn</a:t>
            </a:r>
            <a:r>
              <a:rPr lang="en-US" sz="3999" spc="39" dirty="0">
                <a:solidFill>
                  <a:srgbClr val="FFFFFF"/>
                </a:solidFill>
                <a:latin typeface="Montserrat Bold"/>
              </a:rPr>
              <a:t> </a:t>
            </a:r>
            <a:r>
              <a:rPr lang="en-US" sz="3999" spc="39" dirty="0" err="1">
                <a:solidFill>
                  <a:srgbClr val="FFFFFF"/>
                </a:solidFill>
                <a:latin typeface="Montserrat Bold"/>
              </a:rPr>
              <a:t>tích</a:t>
            </a:r>
            <a:r>
              <a:rPr lang="en-US" sz="3999" spc="39" dirty="0">
                <a:solidFill>
                  <a:srgbClr val="FFFFFF"/>
                </a:solidFill>
                <a:latin typeface="Montserrat Bold"/>
              </a:rPr>
              <a:t> </a:t>
            </a:r>
            <a:r>
              <a:rPr lang="en-US" sz="3999" spc="39" dirty="0" err="1">
                <a:solidFill>
                  <a:srgbClr val="FFFFFF"/>
                </a:solidFill>
                <a:latin typeface="Montserrat Bold"/>
              </a:rPr>
              <a:t>lũy</a:t>
            </a:r>
            <a:r>
              <a:rPr lang="en-US" sz="3999" spc="39" dirty="0">
                <a:solidFill>
                  <a:srgbClr val="FFFFFF"/>
                </a:solidFill>
                <a:latin typeface="Montserrat Bold"/>
              </a:rPr>
              <a:t>, </a:t>
            </a:r>
            <a:r>
              <a:rPr lang="en-US" sz="3999" spc="39" dirty="0" err="1">
                <a:solidFill>
                  <a:srgbClr val="FFFFFF"/>
                </a:solidFill>
                <a:latin typeface="Montserrat Bold"/>
              </a:rPr>
              <a:t>giai</a:t>
            </a:r>
            <a:r>
              <a:rPr lang="en-US" sz="3999" spc="39" dirty="0">
                <a:solidFill>
                  <a:srgbClr val="FFFFFF"/>
                </a:solidFill>
                <a:latin typeface="Montserrat Bold"/>
              </a:rPr>
              <a:t> </a:t>
            </a:r>
            <a:r>
              <a:rPr lang="en-US" sz="3999" spc="39" dirty="0" err="1">
                <a:solidFill>
                  <a:srgbClr val="FFFFFF"/>
                </a:solidFill>
                <a:latin typeface="Montserrat Bold"/>
              </a:rPr>
              <a:t>đoạn</a:t>
            </a:r>
            <a:r>
              <a:rPr lang="en-US" sz="3999" spc="39" dirty="0">
                <a:solidFill>
                  <a:srgbClr val="FFFFFF"/>
                </a:solidFill>
                <a:latin typeface="Montserrat Bold"/>
              </a:rPr>
              <a:t> </a:t>
            </a:r>
            <a:r>
              <a:rPr lang="en-US" sz="3999" spc="39" dirty="0" err="1">
                <a:solidFill>
                  <a:srgbClr val="FFFFFF"/>
                </a:solidFill>
                <a:latin typeface="Montserrat Bold"/>
              </a:rPr>
              <a:t>phát</a:t>
            </a:r>
            <a:r>
              <a:rPr lang="en-US" sz="3999" spc="39" dirty="0">
                <a:solidFill>
                  <a:srgbClr val="FFFFFF"/>
                </a:solidFill>
                <a:latin typeface="Montserrat Bold"/>
              </a:rPr>
              <a:t> </a:t>
            </a:r>
            <a:r>
              <a:rPr lang="en-US" sz="3999" spc="39" dirty="0" err="1">
                <a:solidFill>
                  <a:srgbClr val="FFFFFF"/>
                </a:solidFill>
                <a:latin typeface="Montserrat Bold"/>
              </a:rPr>
              <a:t>triển</a:t>
            </a:r>
            <a:r>
              <a:rPr lang="en-US" sz="3999" spc="39" dirty="0">
                <a:solidFill>
                  <a:srgbClr val="FFFFFF"/>
                </a:solidFill>
                <a:latin typeface="Montserrat Bold"/>
              </a:rPr>
              <a:t> </a:t>
            </a:r>
            <a:r>
              <a:rPr lang="en-US" sz="3999" spc="39" dirty="0" err="1">
                <a:solidFill>
                  <a:srgbClr val="FFFFFF"/>
                </a:solidFill>
                <a:latin typeface="Montserrat Bold"/>
              </a:rPr>
              <a:t>và</a:t>
            </a:r>
            <a:r>
              <a:rPr lang="en-US" sz="3999" spc="39" dirty="0">
                <a:solidFill>
                  <a:srgbClr val="FFFFFF"/>
                </a:solidFill>
                <a:latin typeface="Montserrat Bold"/>
              </a:rPr>
              <a:t> </a:t>
            </a:r>
            <a:r>
              <a:rPr lang="en-US" sz="3999" spc="39" dirty="0" err="1">
                <a:solidFill>
                  <a:srgbClr val="FFFFFF"/>
                </a:solidFill>
                <a:latin typeface="Montserrat Bold"/>
              </a:rPr>
              <a:t>giai</a:t>
            </a:r>
            <a:r>
              <a:rPr lang="en-US" sz="3999" spc="39" dirty="0">
                <a:solidFill>
                  <a:srgbClr val="FFFFFF"/>
                </a:solidFill>
                <a:latin typeface="Montserrat Bold"/>
              </a:rPr>
              <a:t> </a:t>
            </a:r>
            <a:r>
              <a:rPr lang="en-US" sz="3999" spc="39" dirty="0" err="1">
                <a:solidFill>
                  <a:srgbClr val="FFFFFF"/>
                </a:solidFill>
                <a:latin typeface="Montserrat Bold"/>
              </a:rPr>
              <a:t>đoạn</a:t>
            </a:r>
            <a:r>
              <a:rPr lang="en-US" sz="3999" spc="39" dirty="0">
                <a:solidFill>
                  <a:srgbClr val="FFFFFF"/>
                </a:solidFill>
                <a:latin typeface="Montserrat Bold"/>
              </a:rPr>
              <a:t> </a:t>
            </a:r>
            <a:r>
              <a:rPr lang="en-US" sz="3999" spc="39" dirty="0" err="1">
                <a:solidFill>
                  <a:srgbClr val="FFFFFF"/>
                </a:solidFill>
                <a:latin typeface="Montserrat Bold"/>
              </a:rPr>
              <a:t>suy</a:t>
            </a:r>
            <a:r>
              <a:rPr lang="en-US" sz="3999" spc="39" dirty="0">
                <a:solidFill>
                  <a:srgbClr val="FFFFFF"/>
                </a:solidFill>
                <a:latin typeface="Montserrat Bold"/>
              </a:rPr>
              <a:t> </a:t>
            </a:r>
            <a:r>
              <a:rPr lang="en-US" sz="3999" spc="39" dirty="0" err="1">
                <a:solidFill>
                  <a:srgbClr val="FFFFFF"/>
                </a:solidFill>
                <a:latin typeface="Montserrat Bold"/>
              </a:rPr>
              <a:t>giảm</a:t>
            </a:r>
            <a:r>
              <a:rPr lang="en-US" sz="3999" spc="39" dirty="0">
                <a:solidFill>
                  <a:srgbClr val="FFFFFF"/>
                </a:solidFill>
                <a:latin typeface="Montserrat Bold"/>
              </a:rPr>
              <a:t>.</a:t>
            </a:r>
          </a:p>
        </p:txBody>
      </p:sp>
      <p:sp>
        <p:nvSpPr>
          <p:cNvPr id="6" name="TextBox 6"/>
          <p:cNvSpPr txBox="1"/>
          <p:nvPr/>
        </p:nvSpPr>
        <p:spPr>
          <a:xfrm>
            <a:off x="753034" y="2968170"/>
            <a:ext cx="9643845" cy="7628755"/>
          </a:xfrm>
          <a:prstGeom prst="rect">
            <a:avLst/>
          </a:prstGeom>
        </p:spPr>
        <p:txBody>
          <a:bodyPr lIns="0" tIns="0" rIns="0" bIns="0" rtlCol="0" anchor="t">
            <a:spAutoFit/>
          </a:bodyPr>
          <a:lstStyle/>
          <a:p>
            <a:pPr algn="just">
              <a:lnSpc>
                <a:spcPts val="5999"/>
              </a:lnSpc>
            </a:pPr>
            <a:r>
              <a:rPr lang="en-US" sz="3600" spc="39" dirty="0" err="1">
                <a:solidFill>
                  <a:srgbClr val="FF1616"/>
                </a:solidFill>
                <a:latin typeface="Montserrat Bold"/>
              </a:rPr>
              <a:t>Giai</a:t>
            </a:r>
            <a:r>
              <a:rPr lang="en-US" sz="3600" spc="39" dirty="0">
                <a:solidFill>
                  <a:srgbClr val="FF1616"/>
                </a:solidFill>
                <a:latin typeface="Montserrat Bold"/>
              </a:rPr>
              <a:t> </a:t>
            </a:r>
            <a:r>
              <a:rPr lang="en-US" sz="3600" spc="39" dirty="0" err="1">
                <a:solidFill>
                  <a:srgbClr val="FF1616"/>
                </a:solidFill>
                <a:latin typeface="Montserrat Bold"/>
              </a:rPr>
              <a:t>đoạn</a:t>
            </a:r>
            <a:r>
              <a:rPr lang="en-US" sz="3600" spc="39" dirty="0">
                <a:solidFill>
                  <a:srgbClr val="FF1616"/>
                </a:solidFill>
                <a:latin typeface="Montserrat Bold"/>
              </a:rPr>
              <a:t> </a:t>
            </a:r>
            <a:r>
              <a:rPr lang="en-US" sz="3600" spc="39" dirty="0" err="1">
                <a:solidFill>
                  <a:srgbClr val="FF1616"/>
                </a:solidFill>
                <a:latin typeface="Montserrat Bold"/>
              </a:rPr>
              <a:t>tích</a:t>
            </a:r>
            <a:r>
              <a:rPr lang="en-US" sz="3600" spc="39" dirty="0">
                <a:solidFill>
                  <a:srgbClr val="FF1616"/>
                </a:solidFill>
                <a:latin typeface="Montserrat Bold"/>
              </a:rPr>
              <a:t> </a:t>
            </a:r>
            <a:r>
              <a:rPr lang="en-US" sz="3600" spc="39" dirty="0" err="1">
                <a:solidFill>
                  <a:srgbClr val="FF1616"/>
                </a:solidFill>
                <a:latin typeface="Montserrat Bold"/>
              </a:rPr>
              <a:t>lũy</a:t>
            </a:r>
            <a:r>
              <a:rPr lang="en-US" sz="3600" spc="39" dirty="0">
                <a:solidFill>
                  <a:srgbClr val="FF1616"/>
                </a:solidFill>
                <a:latin typeface="Montserrat Bold"/>
              </a:rPr>
              <a:t> (</a:t>
            </a:r>
            <a:r>
              <a:rPr lang="en-US" sz="3600" spc="39" dirty="0" err="1">
                <a:solidFill>
                  <a:srgbClr val="FF1616"/>
                </a:solidFill>
                <a:latin typeface="Montserrat Bold"/>
              </a:rPr>
              <a:t>giai</a:t>
            </a:r>
            <a:r>
              <a:rPr lang="en-US" sz="3600" spc="39" dirty="0">
                <a:solidFill>
                  <a:srgbClr val="FF1616"/>
                </a:solidFill>
                <a:latin typeface="Montserrat Bold"/>
              </a:rPr>
              <a:t> </a:t>
            </a:r>
            <a:r>
              <a:rPr lang="en-US" sz="3600" spc="39" dirty="0" err="1">
                <a:solidFill>
                  <a:srgbClr val="FF1616"/>
                </a:solidFill>
                <a:latin typeface="Montserrat Bold"/>
              </a:rPr>
              <a:t>đoạn</a:t>
            </a:r>
            <a:r>
              <a:rPr lang="en-US" sz="3600" spc="39" dirty="0">
                <a:solidFill>
                  <a:srgbClr val="FF1616"/>
                </a:solidFill>
                <a:latin typeface="Montserrat Bold"/>
              </a:rPr>
              <a:t> 1)</a:t>
            </a:r>
            <a:r>
              <a:rPr lang="en-US" sz="3600" spc="39" dirty="0">
                <a:solidFill>
                  <a:srgbClr val="FFFFFF"/>
                </a:solidFill>
                <a:latin typeface="Montserrat Bold"/>
              </a:rPr>
              <a:t> </a:t>
            </a:r>
            <a:r>
              <a:rPr lang="en-US" sz="3600" spc="39" dirty="0" err="1">
                <a:solidFill>
                  <a:srgbClr val="FFFFFF"/>
                </a:solidFill>
                <a:latin typeface="Montserrat Bold"/>
              </a:rPr>
              <a:t>là</a:t>
            </a:r>
            <a:r>
              <a:rPr lang="en-US" sz="3600" spc="39" dirty="0">
                <a:solidFill>
                  <a:srgbClr val="FFFFFF"/>
                </a:solidFill>
                <a:latin typeface="Montserrat Bold"/>
              </a:rPr>
              <a:t> </a:t>
            </a:r>
            <a:r>
              <a:rPr lang="en-US" sz="3600" spc="39" dirty="0" err="1">
                <a:solidFill>
                  <a:srgbClr val="FFFFFF"/>
                </a:solidFill>
                <a:latin typeface="Montserrat Bold"/>
              </a:rPr>
              <a:t>giai</a:t>
            </a:r>
            <a:r>
              <a:rPr lang="en-US" sz="3600" spc="39" dirty="0">
                <a:solidFill>
                  <a:srgbClr val="FFFFFF"/>
                </a:solidFill>
                <a:latin typeface="Montserrat Bold"/>
              </a:rPr>
              <a:t> </a:t>
            </a:r>
            <a:r>
              <a:rPr lang="en-US" sz="3600" spc="39" dirty="0" err="1">
                <a:solidFill>
                  <a:srgbClr val="FFFFFF"/>
                </a:solidFill>
                <a:latin typeface="Montserrat Bold"/>
              </a:rPr>
              <a:t>đoạn</a:t>
            </a:r>
            <a:r>
              <a:rPr lang="en-US" sz="3600" spc="39" dirty="0">
                <a:solidFill>
                  <a:srgbClr val="FFFFFF"/>
                </a:solidFill>
                <a:latin typeface="Montserrat Bold"/>
              </a:rPr>
              <a:t> </a:t>
            </a:r>
            <a:r>
              <a:rPr lang="en-US" sz="3600" spc="39" dirty="0" err="1">
                <a:solidFill>
                  <a:srgbClr val="FFFFFF"/>
                </a:solidFill>
                <a:latin typeface="Montserrat Bold"/>
              </a:rPr>
              <a:t>các</a:t>
            </a:r>
            <a:r>
              <a:rPr lang="en-US" sz="3600" spc="39" dirty="0">
                <a:solidFill>
                  <a:srgbClr val="FFFFFF"/>
                </a:solidFill>
                <a:latin typeface="Montserrat Bold"/>
              </a:rPr>
              <a:t> </a:t>
            </a:r>
            <a:r>
              <a:rPr lang="en-US" sz="3600" spc="39" dirty="0" err="1">
                <a:solidFill>
                  <a:srgbClr val="FFFFFF"/>
                </a:solidFill>
                <a:latin typeface="Montserrat Bold"/>
              </a:rPr>
              <a:t>nhà</a:t>
            </a:r>
            <a:r>
              <a:rPr lang="en-US" sz="3600" spc="39" dirty="0">
                <a:solidFill>
                  <a:srgbClr val="FFFFFF"/>
                </a:solidFill>
                <a:latin typeface="Montserrat Bold"/>
              </a:rPr>
              <a:t> </a:t>
            </a:r>
            <a:r>
              <a:rPr lang="en-US" sz="3600" spc="39" dirty="0" err="1">
                <a:solidFill>
                  <a:srgbClr val="FFFFFF"/>
                </a:solidFill>
                <a:latin typeface="Montserrat Bold"/>
              </a:rPr>
              <a:t>đầu</a:t>
            </a:r>
            <a:r>
              <a:rPr lang="en-US" sz="3600" spc="39" dirty="0">
                <a:solidFill>
                  <a:srgbClr val="FFFFFF"/>
                </a:solidFill>
                <a:latin typeface="Montserrat Bold"/>
              </a:rPr>
              <a:t> </a:t>
            </a:r>
            <a:r>
              <a:rPr lang="en-US" sz="3600" spc="39" dirty="0" err="1">
                <a:solidFill>
                  <a:srgbClr val="FFFFFF"/>
                </a:solidFill>
                <a:latin typeface="Montserrat Bold"/>
              </a:rPr>
              <a:t>tư</a:t>
            </a:r>
            <a:r>
              <a:rPr lang="en-US" sz="3600" spc="39" dirty="0">
                <a:solidFill>
                  <a:srgbClr val="FFFFFF"/>
                </a:solidFill>
                <a:latin typeface="Montserrat Bold"/>
              </a:rPr>
              <a:t> </a:t>
            </a:r>
            <a:r>
              <a:rPr lang="en-US" sz="3600" spc="39" dirty="0" err="1">
                <a:solidFill>
                  <a:srgbClr val="FFFFFF"/>
                </a:solidFill>
                <a:latin typeface="Montserrat Bold"/>
              </a:rPr>
              <a:t>cũng</a:t>
            </a:r>
            <a:r>
              <a:rPr lang="en-US" sz="3600" spc="39" dirty="0">
                <a:solidFill>
                  <a:srgbClr val="FFFFFF"/>
                </a:solidFill>
                <a:latin typeface="Montserrat Bold"/>
              </a:rPr>
              <a:t> </a:t>
            </a:r>
            <a:r>
              <a:rPr lang="en-US" sz="3600" spc="39" dirty="0" err="1">
                <a:solidFill>
                  <a:srgbClr val="FFFFFF"/>
                </a:solidFill>
                <a:latin typeface="Montserrat Bold"/>
              </a:rPr>
              <a:t>chủ</a:t>
            </a:r>
            <a:r>
              <a:rPr lang="en-US" sz="3600" spc="39" dirty="0">
                <a:solidFill>
                  <a:srgbClr val="FFFFFF"/>
                </a:solidFill>
                <a:latin typeface="Montserrat Bold"/>
              </a:rPr>
              <a:t> </a:t>
            </a:r>
            <a:r>
              <a:rPr lang="en-US" sz="3600" spc="39" dirty="0" err="1">
                <a:solidFill>
                  <a:srgbClr val="FFFFFF"/>
                </a:solidFill>
                <a:latin typeface="Montserrat Bold"/>
              </a:rPr>
              <a:t>động</a:t>
            </a:r>
            <a:r>
              <a:rPr lang="en-US" sz="3600" spc="39" dirty="0">
                <a:solidFill>
                  <a:srgbClr val="FFFFFF"/>
                </a:solidFill>
                <a:latin typeface="Montserrat Bold"/>
              </a:rPr>
              <a:t> </a:t>
            </a:r>
            <a:r>
              <a:rPr lang="en-US" sz="3600" spc="39" dirty="0" err="1">
                <a:solidFill>
                  <a:srgbClr val="FFFFFF"/>
                </a:solidFill>
                <a:latin typeface="Montserrat Bold"/>
              </a:rPr>
              <a:t>mua</a:t>
            </a:r>
            <a:r>
              <a:rPr lang="en-US" sz="3600" spc="39" dirty="0">
                <a:solidFill>
                  <a:srgbClr val="FFFFFF"/>
                </a:solidFill>
                <a:latin typeface="Montserrat Bold"/>
              </a:rPr>
              <a:t> (</a:t>
            </a:r>
            <a:r>
              <a:rPr lang="en-US" sz="3600" spc="39" dirty="0" err="1">
                <a:solidFill>
                  <a:srgbClr val="FFFFFF"/>
                </a:solidFill>
                <a:latin typeface="Montserrat Bold"/>
              </a:rPr>
              <a:t>bán</a:t>
            </a:r>
            <a:r>
              <a:rPr lang="en-US" sz="3600" spc="39" dirty="0">
                <a:solidFill>
                  <a:srgbClr val="FFFFFF"/>
                </a:solidFill>
                <a:latin typeface="Montserrat Bold"/>
              </a:rPr>
              <a:t>) </a:t>
            </a:r>
            <a:r>
              <a:rPr lang="en-US" sz="3600" spc="39" dirty="0" err="1">
                <a:solidFill>
                  <a:srgbClr val="FFFFFF"/>
                </a:solidFill>
                <a:latin typeface="Montserrat Bold"/>
              </a:rPr>
              <a:t>cổ</a:t>
            </a:r>
            <a:r>
              <a:rPr lang="en-US" sz="3600" spc="39" dirty="0">
                <a:solidFill>
                  <a:srgbClr val="FFFFFF"/>
                </a:solidFill>
                <a:latin typeface="Montserrat Bold"/>
              </a:rPr>
              <a:t> </a:t>
            </a:r>
            <a:r>
              <a:rPr lang="en-US" sz="3600" spc="39" dirty="0" err="1">
                <a:solidFill>
                  <a:srgbClr val="FFFFFF"/>
                </a:solidFill>
                <a:latin typeface="Montserrat Bold"/>
              </a:rPr>
              <a:t>phiếu</a:t>
            </a:r>
            <a:r>
              <a:rPr lang="en-US" sz="3600" spc="39" dirty="0">
                <a:solidFill>
                  <a:srgbClr val="FFFFFF"/>
                </a:solidFill>
                <a:latin typeface="Montserrat Bold"/>
              </a:rPr>
              <a:t> </a:t>
            </a:r>
            <a:r>
              <a:rPr lang="en-US" sz="3600" spc="39" dirty="0" err="1">
                <a:solidFill>
                  <a:srgbClr val="FFFFFF"/>
                </a:solidFill>
                <a:latin typeface="Montserrat Bold"/>
              </a:rPr>
              <a:t>theo</a:t>
            </a:r>
            <a:r>
              <a:rPr lang="en-US" sz="3600" spc="39" dirty="0">
                <a:solidFill>
                  <a:srgbClr val="FFFFFF"/>
                </a:solidFill>
                <a:latin typeface="Montserrat Bold"/>
              </a:rPr>
              <a:t> </a:t>
            </a:r>
            <a:r>
              <a:rPr lang="en-US" sz="3600" spc="39" dirty="0" err="1">
                <a:solidFill>
                  <a:srgbClr val="FFFFFF"/>
                </a:solidFill>
                <a:latin typeface="Montserrat Bold"/>
              </a:rPr>
              <a:t>những</a:t>
            </a:r>
            <a:r>
              <a:rPr lang="en-US" sz="3600" spc="39" dirty="0">
                <a:solidFill>
                  <a:srgbClr val="FFFFFF"/>
                </a:solidFill>
                <a:latin typeface="Montserrat Bold"/>
              </a:rPr>
              <a:t> </a:t>
            </a:r>
            <a:r>
              <a:rPr lang="en-US" sz="3600" spc="39" dirty="0" err="1">
                <a:solidFill>
                  <a:srgbClr val="FFFFFF"/>
                </a:solidFill>
                <a:latin typeface="Montserrat Bold"/>
              </a:rPr>
              <a:t>nhận</a:t>
            </a:r>
            <a:r>
              <a:rPr lang="en-US" sz="3600" spc="39" dirty="0">
                <a:solidFill>
                  <a:srgbClr val="FFFFFF"/>
                </a:solidFill>
                <a:latin typeface="Montserrat Bold"/>
              </a:rPr>
              <a:t> </a:t>
            </a:r>
            <a:r>
              <a:rPr lang="en-US" sz="3600" spc="39" dirty="0" err="1">
                <a:solidFill>
                  <a:srgbClr val="FFFFFF"/>
                </a:solidFill>
                <a:latin typeface="Montserrat Bold"/>
              </a:rPr>
              <a:t>định</a:t>
            </a:r>
            <a:r>
              <a:rPr lang="en-US" sz="3600" spc="39" dirty="0">
                <a:solidFill>
                  <a:srgbClr val="FFFFFF"/>
                </a:solidFill>
                <a:latin typeface="Montserrat Bold"/>
              </a:rPr>
              <a:t> </a:t>
            </a:r>
            <a:r>
              <a:rPr lang="en-US" sz="3600" spc="39" dirty="0" err="1">
                <a:solidFill>
                  <a:srgbClr val="FFFFFF"/>
                </a:solidFill>
                <a:latin typeface="Montserrat Bold"/>
              </a:rPr>
              <a:t>chung</a:t>
            </a:r>
            <a:r>
              <a:rPr lang="en-US" sz="3600" spc="39" dirty="0">
                <a:solidFill>
                  <a:srgbClr val="FFFFFF"/>
                </a:solidFill>
                <a:latin typeface="Montserrat Bold"/>
              </a:rPr>
              <a:t> </a:t>
            </a:r>
            <a:r>
              <a:rPr lang="en-US" sz="3600" spc="39" dirty="0" err="1">
                <a:solidFill>
                  <a:srgbClr val="FFFFFF"/>
                </a:solidFill>
                <a:latin typeface="Montserrat Bold"/>
              </a:rPr>
              <a:t>trên</a:t>
            </a:r>
            <a:r>
              <a:rPr lang="en-US" sz="3600" spc="39" dirty="0">
                <a:solidFill>
                  <a:srgbClr val="FFFFFF"/>
                </a:solidFill>
                <a:latin typeface="Montserrat Bold"/>
              </a:rPr>
              <a:t> </a:t>
            </a:r>
            <a:r>
              <a:rPr lang="en-US" sz="3600" spc="39" dirty="0" err="1">
                <a:solidFill>
                  <a:srgbClr val="FFFFFF"/>
                </a:solidFill>
                <a:latin typeface="Montserrat Bold"/>
              </a:rPr>
              <a:t>thị</a:t>
            </a:r>
            <a:r>
              <a:rPr lang="en-US" sz="3600" spc="39" dirty="0">
                <a:solidFill>
                  <a:srgbClr val="FFFFFF"/>
                </a:solidFill>
                <a:latin typeface="Montserrat Bold"/>
              </a:rPr>
              <a:t> </a:t>
            </a:r>
            <a:r>
              <a:rPr lang="en-US" sz="3600" spc="39" dirty="0" err="1">
                <a:solidFill>
                  <a:srgbClr val="FFFFFF"/>
                </a:solidFill>
                <a:latin typeface="Montserrat Bold"/>
              </a:rPr>
              <a:t>trường</a:t>
            </a:r>
            <a:r>
              <a:rPr lang="en-US" sz="3600" spc="39" dirty="0">
                <a:solidFill>
                  <a:srgbClr val="FFFFFF"/>
                </a:solidFill>
                <a:latin typeface="Montserrat Bold"/>
              </a:rPr>
              <a:t>. </a:t>
            </a:r>
            <a:r>
              <a:rPr lang="en-US" sz="3600" spc="39" dirty="0" err="1">
                <a:solidFill>
                  <a:srgbClr val="FFFFFF"/>
                </a:solidFill>
                <a:latin typeface="Montserrat Bold"/>
              </a:rPr>
              <a:t>Trong</a:t>
            </a:r>
            <a:r>
              <a:rPr lang="en-US" sz="3600" spc="39" dirty="0">
                <a:solidFill>
                  <a:srgbClr val="FFFFFF"/>
                </a:solidFill>
                <a:latin typeface="Montserrat Bold"/>
              </a:rPr>
              <a:t> </a:t>
            </a:r>
            <a:r>
              <a:rPr lang="en-US" sz="3600" spc="39" dirty="0" err="1">
                <a:solidFill>
                  <a:srgbClr val="FFFFFF"/>
                </a:solidFill>
                <a:latin typeface="Montserrat Bold"/>
              </a:rPr>
              <a:t>suốt</a:t>
            </a:r>
            <a:r>
              <a:rPr lang="en-US" sz="3600" spc="39" dirty="0">
                <a:solidFill>
                  <a:srgbClr val="FFFFFF"/>
                </a:solidFill>
                <a:latin typeface="Montserrat Bold"/>
              </a:rPr>
              <a:t> </a:t>
            </a:r>
            <a:r>
              <a:rPr lang="en-US" sz="3600" spc="39" dirty="0" err="1">
                <a:solidFill>
                  <a:srgbClr val="FFFFFF"/>
                </a:solidFill>
                <a:latin typeface="Montserrat Bold"/>
              </a:rPr>
              <a:t>giai</a:t>
            </a:r>
            <a:r>
              <a:rPr lang="en-US" sz="3600" spc="39" dirty="0">
                <a:solidFill>
                  <a:srgbClr val="FFFFFF"/>
                </a:solidFill>
                <a:latin typeface="Montserrat Bold"/>
              </a:rPr>
              <a:t> </a:t>
            </a:r>
            <a:r>
              <a:rPr lang="en-US" sz="3600" spc="39" dirty="0" err="1">
                <a:solidFill>
                  <a:srgbClr val="FFFFFF"/>
                </a:solidFill>
                <a:latin typeface="Montserrat Bold"/>
              </a:rPr>
              <a:t>đoạn</a:t>
            </a:r>
            <a:r>
              <a:rPr lang="en-US" sz="3600" spc="39" dirty="0">
                <a:solidFill>
                  <a:srgbClr val="FFFFFF"/>
                </a:solidFill>
                <a:latin typeface="Montserrat Bold"/>
              </a:rPr>
              <a:t> </a:t>
            </a:r>
            <a:r>
              <a:rPr lang="en-US" sz="3600" spc="39" dirty="0" err="1">
                <a:solidFill>
                  <a:srgbClr val="FFFFFF"/>
                </a:solidFill>
                <a:latin typeface="Montserrat Bold"/>
              </a:rPr>
              <a:t>này</a:t>
            </a:r>
            <a:r>
              <a:rPr lang="en-US" sz="3600" spc="39" dirty="0">
                <a:solidFill>
                  <a:srgbClr val="FFFFFF"/>
                </a:solidFill>
                <a:latin typeface="Montserrat Bold"/>
              </a:rPr>
              <a:t>, </a:t>
            </a:r>
            <a:r>
              <a:rPr lang="en-US" sz="3600" spc="39" dirty="0" err="1">
                <a:solidFill>
                  <a:srgbClr val="FF1616"/>
                </a:solidFill>
                <a:latin typeface="Montserrat Bold"/>
              </a:rPr>
              <a:t>giá</a:t>
            </a:r>
            <a:r>
              <a:rPr lang="en-US" sz="3600" spc="39" dirty="0">
                <a:solidFill>
                  <a:srgbClr val="FF1616"/>
                </a:solidFill>
                <a:latin typeface="Montserrat Bold"/>
              </a:rPr>
              <a:t> </a:t>
            </a:r>
            <a:r>
              <a:rPr lang="en-US" sz="3600" spc="39" dirty="0" err="1">
                <a:solidFill>
                  <a:srgbClr val="FF1616"/>
                </a:solidFill>
                <a:latin typeface="Montserrat Bold"/>
              </a:rPr>
              <a:t>cổ</a:t>
            </a:r>
            <a:r>
              <a:rPr lang="en-US" sz="3600" spc="39" dirty="0">
                <a:solidFill>
                  <a:srgbClr val="FF1616"/>
                </a:solidFill>
                <a:latin typeface="Montserrat Bold"/>
              </a:rPr>
              <a:t> </a:t>
            </a:r>
            <a:r>
              <a:rPr lang="en-US" sz="3600" spc="39" dirty="0" err="1">
                <a:solidFill>
                  <a:srgbClr val="FF1616"/>
                </a:solidFill>
                <a:latin typeface="Montserrat Bold"/>
              </a:rPr>
              <a:t>phiếu</a:t>
            </a:r>
            <a:r>
              <a:rPr lang="en-US" sz="3600" spc="39" dirty="0">
                <a:solidFill>
                  <a:srgbClr val="FF1616"/>
                </a:solidFill>
                <a:latin typeface="Montserrat Bold"/>
              </a:rPr>
              <a:t> </a:t>
            </a:r>
            <a:r>
              <a:rPr lang="en-US" sz="3600" spc="39" dirty="0" err="1">
                <a:solidFill>
                  <a:srgbClr val="FF1616"/>
                </a:solidFill>
                <a:latin typeface="Montserrat Bold"/>
              </a:rPr>
              <a:t>không</a:t>
            </a:r>
            <a:r>
              <a:rPr lang="en-US" sz="3600" spc="39" dirty="0">
                <a:solidFill>
                  <a:srgbClr val="FF1616"/>
                </a:solidFill>
                <a:latin typeface="Montserrat Bold"/>
              </a:rPr>
              <a:t> </a:t>
            </a:r>
            <a:r>
              <a:rPr lang="en-US" sz="3600" spc="39" dirty="0" err="1">
                <a:solidFill>
                  <a:srgbClr val="FF1616"/>
                </a:solidFill>
                <a:latin typeface="Montserrat Bold"/>
              </a:rPr>
              <a:t>thay</a:t>
            </a:r>
            <a:r>
              <a:rPr lang="en-US" sz="3600" spc="39" dirty="0">
                <a:solidFill>
                  <a:srgbClr val="FF1616"/>
                </a:solidFill>
                <a:latin typeface="Montserrat Bold"/>
              </a:rPr>
              <a:t> </a:t>
            </a:r>
            <a:r>
              <a:rPr lang="en-US" sz="3600" spc="39" dirty="0" err="1">
                <a:solidFill>
                  <a:srgbClr val="FF1616"/>
                </a:solidFill>
                <a:latin typeface="Montserrat Bold"/>
              </a:rPr>
              <a:t>đổi</a:t>
            </a:r>
            <a:r>
              <a:rPr lang="en-US" sz="3600" spc="39" dirty="0">
                <a:solidFill>
                  <a:srgbClr val="FF1616"/>
                </a:solidFill>
                <a:latin typeface="Montserrat Bold"/>
              </a:rPr>
              <a:t> </a:t>
            </a:r>
            <a:r>
              <a:rPr lang="en-US" sz="3600" spc="39" dirty="0" err="1">
                <a:solidFill>
                  <a:srgbClr val="FF1616"/>
                </a:solidFill>
                <a:latin typeface="Montserrat Bold"/>
              </a:rPr>
              <a:t>nhiều</a:t>
            </a:r>
            <a:r>
              <a:rPr lang="en-US" sz="3600" spc="39" dirty="0">
                <a:solidFill>
                  <a:srgbClr val="FFFFFF"/>
                </a:solidFill>
                <a:latin typeface="Montserrat Bold"/>
              </a:rPr>
              <a:t> do </a:t>
            </a:r>
            <a:r>
              <a:rPr lang="en-US" sz="3600" spc="39" dirty="0" err="1">
                <a:solidFill>
                  <a:srgbClr val="FFFFFF"/>
                </a:solidFill>
                <a:latin typeface="Montserrat Bold"/>
              </a:rPr>
              <a:t>số</a:t>
            </a:r>
            <a:r>
              <a:rPr lang="en-US" sz="3600" spc="39" dirty="0">
                <a:solidFill>
                  <a:srgbClr val="FFFFFF"/>
                </a:solidFill>
                <a:latin typeface="Montserrat Bold"/>
              </a:rPr>
              <a:t> </a:t>
            </a:r>
            <a:r>
              <a:rPr lang="en-US" sz="3600" spc="39" dirty="0" err="1">
                <a:solidFill>
                  <a:srgbClr val="FFFFFF"/>
                </a:solidFill>
                <a:latin typeface="Montserrat Bold"/>
              </a:rPr>
              <a:t>lượng</a:t>
            </a:r>
            <a:r>
              <a:rPr lang="en-US" sz="3600" spc="39" dirty="0">
                <a:solidFill>
                  <a:srgbClr val="FFFFFF"/>
                </a:solidFill>
                <a:latin typeface="Montserrat Bold"/>
              </a:rPr>
              <a:t> </a:t>
            </a:r>
            <a:r>
              <a:rPr lang="en-US" sz="3600" spc="39" dirty="0" err="1">
                <a:solidFill>
                  <a:srgbClr val="FFFFFF"/>
                </a:solidFill>
                <a:latin typeface="Montserrat Bold"/>
              </a:rPr>
              <a:t>các</a:t>
            </a:r>
            <a:r>
              <a:rPr lang="en-US" sz="3600" spc="39" dirty="0">
                <a:solidFill>
                  <a:srgbClr val="FFFFFF"/>
                </a:solidFill>
                <a:latin typeface="Montserrat Bold"/>
              </a:rPr>
              <a:t> </a:t>
            </a:r>
            <a:r>
              <a:rPr lang="en-US" sz="3600" spc="39" dirty="0" err="1">
                <a:solidFill>
                  <a:srgbClr val="FFFFFF"/>
                </a:solidFill>
                <a:latin typeface="Montserrat Bold"/>
              </a:rPr>
              <a:t>nhà</a:t>
            </a:r>
            <a:r>
              <a:rPr lang="en-US" sz="3600" spc="39" dirty="0">
                <a:solidFill>
                  <a:srgbClr val="FFFFFF"/>
                </a:solidFill>
                <a:latin typeface="Montserrat Bold"/>
              </a:rPr>
              <a:t> </a:t>
            </a:r>
            <a:r>
              <a:rPr lang="en-US" sz="3600" spc="39" dirty="0" err="1">
                <a:solidFill>
                  <a:srgbClr val="FFFFFF"/>
                </a:solidFill>
                <a:latin typeface="Montserrat Bold"/>
              </a:rPr>
              <a:t>đầu</a:t>
            </a:r>
            <a:r>
              <a:rPr lang="en-US" sz="3600" spc="39" dirty="0">
                <a:solidFill>
                  <a:srgbClr val="FFFFFF"/>
                </a:solidFill>
                <a:latin typeface="Montserrat Bold"/>
              </a:rPr>
              <a:t> </a:t>
            </a:r>
            <a:r>
              <a:rPr lang="en-US" sz="3600" spc="39" dirty="0" err="1">
                <a:solidFill>
                  <a:srgbClr val="FFFFFF"/>
                </a:solidFill>
                <a:latin typeface="Montserrat Bold"/>
              </a:rPr>
              <a:t>tư</a:t>
            </a:r>
            <a:r>
              <a:rPr lang="en-US" sz="3600" spc="39" dirty="0">
                <a:solidFill>
                  <a:srgbClr val="FFFFFF"/>
                </a:solidFill>
                <a:latin typeface="Montserrat Bold"/>
              </a:rPr>
              <a:t> </a:t>
            </a:r>
            <a:r>
              <a:rPr lang="en-US" sz="3600" spc="39" dirty="0" err="1">
                <a:solidFill>
                  <a:srgbClr val="FFFFFF"/>
                </a:solidFill>
                <a:latin typeface="Montserrat Bold"/>
              </a:rPr>
              <a:t>mua</a:t>
            </a:r>
            <a:r>
              <a:rPr lang="en-US" sz="3600" spc="39" dirty="0">
                <a:solidFill>
                  <a:srgbClr val="FFFFFF"/>
                </a:solidFill>
                <a:latin typeface="Montserrat Bold"/>
              </a:rPr>
              <a:t> (</a:t>
            </a:r>
            <a:r>
              <a:rPr lang="en-US" sz="3600" spc="39" dirty="0" err="1">
                <a:solidFill>
                  <a:srgbClr val="FFFFFF"/>
                </a:solidFill>
                <a:latin typeface="Montserrat Bold"/>
              </a:rPr>
              <a:t>bán</a:t>
            </a:r>
            <a:r>
              <a:rPr lang="en-US" sz="3600" spc="39" dirty="0">
                <a:solidFill>
                  <a:srgbClr val="FFFFFF"/>
                </a:solidFill>
                <a:latin typeface="Montserrat Bold"/>
              </a:rPr>
              <a:t>) </a:t>
            </a:r>
            <a:r>
              <a:rPr lang="en-US" sz="3600" spc="39" dirty="0" err="1">
                <a:solidFill>
                  <a:srgbClr val="FFFFFF"/>
                </a:solidFill>
                <a:latin typeface="Montserrat Bold"/>
              </a:rPr>
              <a:t>cổ</a:t>
            </a:r>
            <a:r>
              <a:rPr lang="en-US" sz="3600" spc="39" dirty="0">
                <a:solidFill>
                  <a:srgbClr val="FFFFFF"/>
                </a:solidFill>
                <a:latin typeface="Montserrat Bold"/>
              </a:rPr>
              <a:t> </a:t>
            </a:r>
            <a:r>
              <a:rPr lang="en-US" sz="3600" spc="39" dirty="0" err="1">
                <a:solidFill>
                  <a:srgbClr val="FFFFFF"/>
                </a:solidFill>
                <a:latin typeface="Montserrat Bold"/>
              </a:rPr>
              <a:t>phiếu</a:t>
            </a:r>
            <a:r>
              <a:rPr lang="en-US" sz="3600" spc="39" dirty="0">
                <a:solidFill>
                  <a:srgbClr val="FFFFFF"/>
                </a:solidFill>
                <a:latin typeface="Montserrat Bold"/>
              </a:rPr>
              <a:t> </a:t>
            </a:r>
            <a:r>
              <a:rPr lang="en-US" sz="3600" spc="39" dirty="0" err="1">
                <a:solidFill>
                  <a:srgbClr val="FFFFFF"/>
                </a:solidFill>
                <a:latin typeface="Montserrat Bold"/>
              </a:rPr>
              <a:t>là</a:t>
            </a:r>
            <a:r>
              <a:rPr lang="en-US" sz="3600" spc="39" dirty="0">
                <a:solidFill>
                  <a:srgbClr val="FFFFFF"/>
                </a:solidFill>
                <a:latin typeface="Montserrat Bold"/>
              </a:rPr>
              <a:t> </a:t>
            </a:r>
            <a:r>
              <a:rPr lang="en-US" sz="3600" spc="39" dirty="0" err="1">
                <a:solidFill>
                  <a:srgbClr val="FFFFFF"/>
                </a:solidFill>
                <a:latin typeface="Montserrat Bold"/>
              </a:rPr>
              <a:t>có</a:t>
            </a:r>
            <a:r>
              <a:rPr lang="en-US" sz="3600" spc="39" dirty="0">
                <a:solidFill>
                  <a:srgbClr val="FFFFFF"/>
                </a:solidFill>
                <a:latin typeface="Montserrat Bold"/>
              </a:rPr>
              <a:t> </a:t>
            </a:r>
            <a:r>
              <a:rPr lang="en-US" sz="3600" spc="39" dirty="0" err="1">
                <a:solidFill>
                  <a:srgbClr val="FFFFFF"/>
                </a:solidFill>
                <a:latin typeface="Montserrat Bold"/>
              </a:rPr>
              <a:t>hạn</a:t>
            </a:r>
            <a:r>
              <a:rPr lang="en-US" sz="3600" spc="39" dirty="0">
                <a:solidFill>
                  <a:srgbClr val="FFFFFF"/>
                </a:solidFill>
                <a:latin typeface="Montserrat Bold"/>
              </a:rPr>
              <a:t> so </a:t>
            </a:r>
            <a:r>
              <a:rPr lang="en-US" sz="3600" spc="39" dirty="0" err="1">
                <a:solidFill>
                  <a:srgbClr val="FFFFFF"/>
                </a:solidFill>
                <a:latin typeface="Montserrat Bold"/>
              </a:rPr>
              <a:t>với</a:t>
            </a:r>
            <a:r>
              <a:rPr lang="en-US" sz="3600" spc="39" dirty="0">
                <a:solidFill>
                  <a:srgbClr val="FFFFFF"/>
                </a:solidFill>
                <a:latin typeface="Montserrat Bold"/>
              </a:rPr>
              <a:t> </a:t>
            </a:r>
            <a:r>
              <a:rPr lang="en-US" sz="3600" spc="39" dirty="0" err="1">
                <a:solidFill>
                  <a:srgbClr val="FFFFFF"/>
                </a:solidFill>
                <a:latin typeface="Montserrat Bold"/>
              </a:rPr>
              <a:t>lượng</a:t>
            </a:r>
            <a:r>
              <a:rPr lang="en-US" sz="3600" spc="39" dirty="0">
                <a:solidFill>
                  <a:srgbClr val="FFFFFF"/>
                </a:solidFill>
                <a:latin typeface="Montserrat Bold"/>
              </a:rPr>
              <a:t> </a:t>
            </a:r>
            <a:r>
              <a:rPr lang="en-US" sz="3600" spc="39" dirty="0" err="1">
                <a:solidFill>
                  <a:srgbClr val="FFFFFF"/>
                </a:solidFill>
                <a:latin typeface="Montserrat Bold"/>
              </a:rPr>
              <a:t>bán</a:t>
            </a:r>
            <a:r>
              <a:rPr lang="en-US" sz="3600" spc="39" dirty="0">
                <a:solidFill>
                  <a:srgbClr val="FFFFFF"/>
                </a:solidFill>
                <a:latin typeface="Montserrat Bold"/>
              </a:rPr>
              <a:t> </a:t>
            </a:r>
            <a:r>
              <a:rPr lang="en-US" sz="3600" spc="39" dirty="0" err="1">
                <a:solidFill>
                  <a:srgbClr val="FFFFFF"/>
                </a:solidFill>
                <a:latin typeface="Montserrat Bold"/>
              </a:rPr>
              <a:t>ra</a:t>
            </a:r>
            <a:r>
              <a:rPr lang="en-US" sz="3600" spc="39" dirty="0">
                <a:solidFill>
                  <a:srgbClr val="FFFFFF"/>
                </a:solidFill>
                <a:latin typeface="Montserrat Bold"/>
              </a:rPr>
              <a:t> (</a:t>
            </a:r>
            <a:r>
              <a:rPr lang="en-US" sz="3600" spc="39" dirty="0" err="1">
                <a:solidFill>
                  <a:srgbClr val="FFFFFF"/>
                </a:solidFill>
                <a:latin typeface="Montserrat Bold"/>
              </a:rPr>
              <a:t>mua</a:t>
            </a:r>
            <a:r>
              <a:rPr lang="en-US" sz="3600" spc="39" dirty="0">
                <a:solidFill>
                  <a:srgbClr val="FFFFFF"/>
                </a:solidFill>
                <a:latin typeface="Montserrat Bold"/>
              </a:rPr>
              <a:t> </a:t>
            </a:r>
            <a:r>
              <a:rPr lang="en-US" sz="3600" spc="39" dirty="0" err="1">
                <a:solidFill>
                  <a:srgbClr val="FFFFFF"/>
                </a:solidFill>
                <a:latin typeface="Montserrat Bold"/>
              </a:rPr>
              <a:t>vào</a:t>
            </a:r>
            <a:r>
              <a:rPr lang="en-US" sz="3600" spc="39" dirty="0">
                <a:solidFill>
                  <a:srgbClr val="FFFFFF"/>
                </a:solidFill>
                <a:latin typeface="Montserrat Bold"/>
              </a:rPr>
              <a:t>) </a:t>
            </a:r>
            <a:r>
              <a:rPr lang="en-US" sz="3600" spc="39" dirty="0" err="1">
                <a:solidFill>
                  <a:srgbClr val="FFFFFF"/>
                </a:solidFill>
                <a:latin typeface="Montserrat Bold"/>
              </a:rPr>
              <a:t>lớn</a:t>
            </a:r>
            <a:r>
              <a:rPr lang="en-US" sz="3600" spc="39" dirty="0">
                <a:solidFill>
                  <a:srgbClr val="FFFFFF"/>
                </a:solidFill>
                <a:latin typeface="Montserrat Bold"/>
              </a:rPr>
              <a:t> </a:t>
            </a:r>
            <a:r>
              <a:rPr lang="en-US" sz="3600" spc="39" dirty="0" err="1">
                <a:solidFill>
                  <a:srgbClr val="FFFFFF"/>
                </a:solidFill>
                <a:latin typeface="Montserrat Bold"/>
              </a:rPr>
              <a:t>trên</a:t>
            </a:r>
            <a:r>
              <a:rPr lang="en-US" sz="3600" spc="39" dirty="0">
                <a:solidFill>
                  <a:srgbClr val="FFFFFF"/>
                </a:solidFill>
                <a:latin typeface="Montserrat Bold"/>
              </a:rPr>
              <a:t> </a:t>
            </a:r>
            <a:r>
              <a:rPr lang="en-US" sz="3600" spc="39" dirty="0" err="1">
                <a:solidFill>
                  <a:srgbClr val="FFFFFF"/>
                </a:solidFill>
                <a:latin typeface="Montserrat Bold"/>
              </a:rPr>
              <a:t>thị</a:t>
            </a:r>
            <a:r>
              <a:rPr lang="en-US" sz="3600" spc="39" dirty="0">
                <a:solidFill>
                  <a:srgbClr val="FFFFFF"/>
                </a:solidFill>
                <a:latin typeface="Montserrat Bold"/>
              </a:rPr>
              <a:t> </a:t>
            </a:r>
            <a:r>
              <a:rPr lang="en-US" sz="3600" spc="39" dirty="0" err="1">
                <a:solidFill>
                  <a:srgbClr val="FFFFFF"/>
                </a:solidFill>
                <a:latin typeface="Montserrat Bold"/>
              </a:rPr>
              <a:t>trường</a:t>
            </a:r>
            <a:r>
              <a:rPr lang="en-US" sz="3600" spc="39" dirty="0">
                <a:solidFill>
                  <a:srgbClr val="FFFFFF"/>
                </a:solidFill>
                <a:latin typeface="Montserrat Bold"/>
              </a:rPr>
              <a:t>. </a:t>
            </a:r>
          </a:p>
          <a:p>
            <a:pPr algn="just">
              <a:lnSpc>
                <a:spcPts val="5999"/>
              </a:lnSpc>
              <a:spcBef>
                <a:spcPct val="0"/>
              </a:spcBef>
            </a:pPr>
            <a:endParaRPr lang="en-US" sz="3999" spc="39" dirty="0">
              <a:solidFill>
                <a:srgbClr val="FFFFFF"/>
              </a:solidFill>
              <a:latin typeface="Montserrat Bold"/>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352194" y="4638675"/>
            <a:ext cx="7391400" cy="4619625"/>
          </a:xfrm>
          <a:prstGeom prst="rect">
            <a:avLst/>
          </a:prstGeom>
        </p:spPr>
      </p:pic>
      <p:pic>
        <p:nvPicPr>
          <p:cNvPr id="4" name="Picture 4"/>
          <p:cNvPicPr>
            <a:picLocks noChangeAspect="1"/>
          </p:cNvPicPr>
          <p:nvPr/>
        </p:nvPicPr>
        <p:blipFill>
          <a:blip r:embed="rId4"/>
          <a:srcRect/>
          <a:stretch>
            <a:fillRect/>
          </a:stretch>
        </p:blipFill>
        <p:spPr>
          <a:xfrm>
            <a:off x="9761304" y="4638675"/>
            <a:ext cx="6933771" cy="4619625"/>
          </a:xfrm>
          <a:prstGeom prst="rect">
            <a:avLst/>
          </a:prstGeom>
        </p:spPr>
      </p:pic>
      <p:sp>
        <p:nvSpPr>
          <p:cNvPr id="5" name="TextBox 5"/>
          <p:cNvSpPr txBox="1"/>
          <p:nvPr/>
        </p:nvSpPr>
        <p:spPr>
          <a:xfrm>
            <a:off x="514350" y="923925"/>
            <a:ext cx="17259300" cy="3714750"/>
          </a:xfrm>
          <a:prstGeom prst="rect">
            <a:avLst/>
          </a:prstGeom>
        </p:spPr>
        <p:txBody>
          <a:bodyPr lIns="0" tIns="0" rIns="0" bIns="0" rtlCol="0" anchor="t">
            <a:spAutoFit/>
          </a:bodyPr>
          <a:lstStyle/>
          <a:p>
            <a:pPr algn="just">
              <a:lnSpc>
                <a:spcPts val="5999"/>
              </a:lnSpc>
            </a:pPr>
            <a:r>
              <a:rPr lang="en-US" sz="3999" spc="39">
                <a:solidFill>
                  <a:srgbClr val="FFFFFF"/>
                </a:solidFill>
                <a:latin typeface="Montserrat Bold"/>
              </a:rPr>
              <a:t>Rốt cuộc, thị trường dần bắt kịp những nhà đầu tư nhạy bén này và </a:t>
            </a:r>
            <a:r>
              <a:rPr lang="en-US" sz="3999" spc="39">
                <a:solidFill>
                  <a:srgbClr val="FF1616"/>
                </a:solidFill>
                <a:latin typeface="Montserrat Bold"/>
              </a:rPr>
              <a:t>sự thay đổi giá nhanh chóng xảy ra (giai đoạn 2)</a:t>
            </a:r>
            <a:r>
              <a:rPr lang="en-US" sz="3999" spc="39">
                <a:solidFill>
                  <a:srgbClr val="FFFFFF"/>
                </a:solidFill>
                <a:latin typeface="Montserrat Bold"/>
              </a:rPr>
              <a:t>. Điều này xảy ra khi các nhà đầu tư đi theo xu thể cùng tham gia thị trường. Giai đoạn này tiếp tục cho đến lúc việc đầu cơ lan tràn xảy ra. </a:t>
            </a:r>
          </a:p>
          <a:p>
            <a:pPr algn="just">
              <a:lnSpc>
                <a:spcPts val="5999"/>
              </a:lnSpc>
              <a:spcBef>
                <a:spcPct val="0"/>
              </a:spcBef>
            </a:pPr>
            <a:endParaRPr lang="en-US" sz="3999" spc="39">
              <a:solidFill>
                <a:srgbClr val="FFFFFF"/>
              </a:solidFill>
              <a:latin typeface="Montserrat Bold"/>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800533" y="3780722"/>
            <a:ext cx="7910345" cy="5270268"/>
          </a:xfrm>
          <a:prstGeom prst="rect">
            <a:avLst/>
          </a:prstGeom>
        </p:spPr>
      </p:pic>
      <p:pic>
        <p:nvPicPr>
          <p:cNvPr id="4" name="Picture 4"/>
          <p:cNvPicPr>
            <a:picLocks noChangeAspect="1"/>
          </p:cNvPicPr>
          <p:nvPr/>
        </p:nvPicPr>
        <p:blipFill>
          <a:blip r:embed="rId4"/>
          <a:srcRect/>
          <a:stretch>
            <a:fillRect/>
          </a:stretch>
        </p:blipFill>
        <p:spPr>
          <a:xfrm>
            <a:off x="9144000" y="3711895"/>
            <a:ext cx="8449606" cy="5339095"/>
          </a:xfrm>
          <a:prstGeom prst="rect">
            <a:avLst/>
          </a:prstGeom>
        </p:spPr>
      </p:pic>
      <p:sp>
        <p:nvSpPr>
          <p:cNvPr id="5" name="TextBox 5"/>
          <p:cNvSpPr txBox="1"/>
          <p:nvPr/>
        </p:nvSpPr>
        <p:spPr>
          <a:xfrm>
            <a:off x="514350" y="1205722"/>
            <a:ext cx="17259300" cy="2209800"/>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Bold"/>
              </a:rPr>
              <a:t>Ở thời điểm này, các nhà đầu tư nhanh nhạy lại bắt đầu bán cổ phiếu ra trên thị trường </a:t>
            </a:r>
            <a:r>
              <a:rPr lang="en-US" sz="3999" spc="39">
                <a:solidFill>
                  <a:srgbClr val="FF1616"/>
                </a:solidFill>
                <a:latin typeface="Montserrat Bold"/>
              </a:rPr>
              <a:t>(giai đoạn 3)</a:t>
            </a:r>
            <a:r>
              <a:rPr lang="en-US" sz="3999" spc="39">
                <a:solidFill>
                  <a:srgbClr val="FFFFFF"/>
                </a:solidFill>
                <a:latin typeface="Montserrat Bold"/>
              </a:rPr>
              <a:t>, bắt đầu cho một thời kỳ suy giảm.</a:t>
            </a: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t="21222" r="13121"/>
          <a:stretch>
            <a:fillRect/>
          </a:stretch>
        </p:blipFill>
        <p:spPr>
          <a:xfrm>
            <a:off x="3924384" y="5143500"/>
            <a:ext cx="9450078" cy="4820006"/>
          </a:xfrm>
          <a:prstGeom prst="rect">
            <a:avLst/>
          </a:prstGeom>
        </p:spPr>
      </p:pic>
      <p:sp>
        <p:nvSpPr>
          <p:cNvPr id="4" name="TextBox 4"/>
          <p:cNvSpPr txBox="1"/>
          <p:nvPr/>
        </p:nvSpPr>
        <p:spPr>
          <a:xfrm>
            <a:off x="514350" y="290594"/>
            <a:ext cx="17259300" cy="1457325"/>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Bold"/>
              </a:rPr>
              <a:t>3. Mọi thông tin thị trường đều được phản ảnh trong giá chứng khoán.</a:t>
            </a:r>
          </a:p>
        </p:txBody>
      </p:sp>
      <p:sp>
        <p:nvSpPr>
          <p:cNvPr id="5" name="TextBox 5"/>
          <p:cNvSpPr txBox="1"/>
          <p:nvPr/>
        </p:nvSpPr>
        <p:spPr>
          <a:xfrm>
            <a:off x="514350" y="2028112"/>
            <a:ext cx="17259300" cy="4467225"/>
          </a:xfrm>
          <a:prstGeom prst="rect">
            <a:avLst/>
          </a:prstGeom>
        </p:spPr>
        <p:txBody>
          <a:bodyPr lIns="0" tIns="0" rIns="0" bIns="0" rtlCol="0" anchor="t">
            <a:spAutoFit/>
          </a:bodyPr>
          <a:lstStyle/>
          <a:p>
            <a:pPr algn="just">
              <a:lnSpc>
                <a:spcPts val="5999"/>
              </a:lnSpc>
            </a:pPr>
            <a:r>
              <a:rPr lang="en-US" sz="3999" spc="39">
                <a:solidFill>
                  <a:srgbClr val="FFFFFF"/>
                </a:solidFill>
                <a:latin typeface="Montserrat"/>
              </a:rPr>
              <a:t>Giá chứng khoán nhanh chóng phản ứng với những thông tin mới xuất hiện. Khi thông tin xuất hiện, giá chứng khoán lập tức thay đổi để phản ánh những thông tin này. Về điểm này, lý thuyết Dow thống nhất với một trong những giả thiết của lý thuyết thị trường hiệu quả.</a:t>
            </a:r>
          </a:p>
          <a:p>
            <a:pPr algn="just">
              <a:lnSpc>
                <a:spcPts val="5999"/>
              </a:lnSpc>
              <a:spcBef>
                <a:spcPct val="0"/>
              </a:spcBef>
            </a:pPr>
            <a:endParaRPr lang="en-US" sz="3999" spc="39">
              <a:solidFill>
                <a:srgbClr val="FFFFFF"/>
              </a:solidFill>
              <a:latin typeface="Montserrat"/>
            </a:endParaRP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2969661" y="5971104"/>
            <a:ext cx="11784017" cy="4315896"/>
          </a:xfrm>
          <a:prstGeom prst="rect">
            <a:avLst/>
          </a:prstGeom>
        </p:spPr>
      </p:pic>
      <p:sp>
        <p:nvSpPr>
          <p:cNvPr id="4" name="TextBox 4"/>
          <p:cNvSpPr txBox="1"/>
          <p:nvPr/>
        </p:nvSpPr>
        <p:spPr>
          <a:xfrm>
            <a:off x="708446" y="923925"/>
            <a:ext cx="17259300" cy="704850"/>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Bold"/>
              </a:rPr>
              <a:t>4. Các chỉ số thị trường chứng khoán phải thống nhất với nhau.</a:t>
            </a:r>
          </a:p>
        </p:txBody>
      </p:sp>
      <p:sp>
        <p:nvSpPr>
          <p:cNvPr id="5" name="TextBox 5"/>
          <p:cNvSpPr txBox="1"/>
          <p:nvPr/>
        </p:nvSpPr>
        <p:spPr>
          <a:xfrm>
            <a:off x="514350" y="2181225"/>
            <a:ext cx="17259300" cy="2962275"/>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a:rPr>
              <a:t>Các chỉ số chứng khoán đầu tiên là chỉ số các ngành công nghiệp và chỉ số ngành đường sắt. Theo lý thuyết Dow, thị trường giá tăng trong các ngành công nghiệp không thể xảy ra trừ khi chỉ số trung bình ngành đường sắt cũng tăng và thường là tăng trước</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995347" y="933450"/>
            <a:ext cx="13158337" cy="1600200"/>
          </a:xfrm>
          <a:prstGeom prst="rect">
            <a:avLst/>
          </a:prstGeom>
        </p:spPr>
        <p:txBody>
          <a:bodyPr lIns="0" tIns="0" rIns="0" bIns="0" rtlCol="0" anchor="t">
            <a:spAutoFit/>
          </a:bodyPr>
          <a:lstStyle/>
          <a:p>
            <a:pPr>
              <a:lnSpc>
                <a:spcPts val="11879"/>
              </a:lnSpc>
            </a:pPr>
            <a:r>
              <a:rPr lang="en-US" sz="9899">
                <a:solidFill>
                  <a:srgbClr val="FFFFFF"/>
                </a:solidFill>
                <a:latin typeface="Poppins Bold"/>
              </a:rPr>
              <a:t>NỘI DUNG</a:t>
            </a:r>
          </a:p>
        </p:txBody>
      </p:sp>
      <p:grpSp>
        <p:nvGrpSpPr>
          <p:cNvPr id="4" name="Group 4"/>
          <p:cNvGrpSpPr>
            <a:grpSpLocks noChangeAspect="1"/>
          </p:cNvGrpSpPr>
          <p:nvPr/>
        </p:nvGrpSpPr>
        <p:grpSpPr>
          <a:xfrm>
            <a:off x="12103154" y="-181707"/>
            <a:ext cx="12985223" cy="10468707"/>
            <a:chOff x="0" y="0"/>
            <a:chExt cx="6553200" cy="5283200"/>
          </a:xfrm>
        </p:grpSpPr>
        <p:sp>
          <p:nvSpPr>
            <p:cNvPr id="5" name="Freeform 5"/>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3479" r="-3479"/>
              </a:stretch>
            </a:blipFill>
          </p:spPr>
        </p:sp>
      </p:grpSp>
      <p:sp>
        <p:nvSpPr>
          <p:cNvPr id="7" name="TextBox 6">
            <a:extLst>
              <a:ext uri="{FF2B5EF4-FFF2-40B4-BE49-F238E27FC236}">
                <a16:creationId xmlns:a16="http://schemas.microsoft.com/office/drawing/2014/main" id="{85FB054B-1EE9-D700-59F7-A959DFD7E0CB}"/>
              </a:ext>
            </a:extLst>
          </p:cNvPr>
          <p:cNvSpPr txBox="1"/>
          <p:nvPr/>
        </p:nvSpPr>
        <p:spPr>
          <a:xfrm>
            <a:off x="1028700" y="2715357"/>
            <a:ext cx="11887200" cy="4154984"/>
          </a:xfrm>
          <a:prstGeom prst="rect">
            <a:avLst/>
          </a:prstGeom>
          <a:noFill/>
        </p:spPr>
        <p:txBody>
          <a:bodyPr wrap="square" rtlCol="0">
            <a:spAutoFit/>
          </a:bodyPr>
          <a:lstStyle/>
          <a:p>
            <a:r>
              <a:rPr lang="vi-VN" sz="4400" b="1" dirty="0">
                <a:solidFill>
                  <a:schemeClr val="bg1"/>
                </a:solidFill>
                <a:latin typeface="+mj-lt"/>
              </a:rPr>
              <a:t>1</a:t>
            </a:r>
            <a:r>
              <a:rPr lang="en-US" sz="4400" b="1" dirty="0">
                <a:solidFill>
                  <a:schemeClr val="bg1"/>
                </a:solidFill>
                <a:latin typeface="+mj-lt"/>
              </a:rPr>
              <a:t>.1</a:t>
            </a:r>
            <a:r>
              <a:rPr lang="vi-VN" sz="4400" b="1" dirty="0">
                <a:solidFill>
                  <a:schemeClr val="bg1"/>
                </a:solidFill>
                <a:latin typeface="+mj-lt"/>
              </a:rPr>
              <a:t>. Giới thiệu chung về phân tích kỹ thuật</a:t>
            </a:r>
          </a:p>
          <a:p>
            <a:r>
              <a:rPr lang="en-US" sz="4400" b="1" dirty="0">
                <a:solidFill>
                  <a:schemeClr val="bg1"/>
                </a:solidFill>
                <a:latin typeface="+mj-lt"/>
              </a:rPr>
              <a:t>1</a:t>
            </a:r>
            <a:r>
              <a:rPr lang="vi-VN" sz="4400" b="1" dirty="0">
                <a:solidFill>
                  <a:schemeClr val="bg1"/>
                </a:solidFill>
                <a:latin typeface="+mj-lt"/>
              </a:rPr>
              <a:t>.2</a:t>
            </a:r>
            <a:r>
              <a:rPr lang="en-US" sz="4400" b="1" dirty="0">
                <a:solidFill>
                  <a:schemeClr val="bg1"/>
                </a:solidFill>
                <a:latin typeface="+mj-lt"/>
              </a:rPr>
              <a:t>.</a:t>
            </a:r>
            <a:r>
              <a:rPr lang="vi-VN" sz="4400" b="1" dirty="0">
                <a:solidFill>
                  <a:schemeClr val="bg1"/>
                </a:solidFill>
                <a:latin typeface="+mj-lt"/>
              </a:rPr>
              <a:t> Lý thuyết Dow</a:t>
            </a:r>
          </a:p>
          <a:p>
            <a:r>
              <a:rPr lang="en-US" sz="4400" b="1" dirty="0">
                <a:solidFill>
                  <a:schemeClr val="bg1"/>
                </a:solidFill>
                <a:latin typeface="+mj-lt"/>
              </a:rPr>
              <a:t>1</a:t>
            </a:r>
            <a:r>
              <a:rPr lang="vi-VN" sz="4400" b="1" dirty="0">
                <a:solidFill>
                  <a:schemeClr val="bg1"/>
                </a:solidFill>
                <a:latin typeface="+mj-lt"/>
              </a:rPr>
              <a:t>.3. Đồ thị trong phân tích kỹ thuật</a:t>
            </a:r>
          </a:p>
          <a:p>
            <a:r>
              <a:rPr lang="en-US" sz="4400" b="1" dirty="0">
                <a:solidFill>
                  <a:schemeClr val="bg1"/>
                </a:solidFill>
                <a:latin typeface="+mj-lt"/>
              </a:rPr>
              <a:t>1</a:t>
            </a:r>
            <a:r>
              <a:rPr lang="vi-VN" sz="4400" b="1" dirty="0">
                <a:solidFill>
                  <a:schemeClr val="bg1"/>
                </a:solidFill>
                <a:latin typeface="+mj-lt"/>
              </a:rPr>
              <a:t>.4. Xu thế</a:t>
            </a:r>
          </a:p>
          <a:p>
            <a:r>
              <a:rPr lang="en-US" sz="4400" b="1" dirty="0">
                <a:solidFill>
                  <a:schemeClr val="bg1"/>
                </a:solidFill>
                <a:latin typeface="+mj-lt"/>
              </a:rPr>
              <a:t>1</a:t>
            </a:r>
            <a:r>
              <a:rPr lang="vi-VN" sz="4400" b="1" dirty="0">
                <a:solidFill>
                  <a:schemeClr val="bg1"/>
                </a:solidFill>
                <a:latin typeface="+mj-lt"/>
              </a:rPr>
              <a:t>.5. Các hình mẫu trong phân tích kỹ thuật</a:t>
            </a:r>
          </a:p>
          <a:p>
            <a:r>
              <a:rPr lang="en-US" sz="4400" b="1" dirty="0">
                <a:solidFill>
                  <a:schemeClr val="bg1"/>
                </a:solidFill>
                <a:latin typeface="+mj-lt"/>
              </a:rPr>
              <a:t>1</a:t>
            </a:r>
            <a:r>
              <a:rPr lang="vi-VN" sz="4400" b="1" dirty="0">
                <a:solidFill>
                  <a:schemeClr val="bg1"/>
                </a:solidFill>
                <a:latin typeface="+mj-lt"/>
              </a:rPr>
              <a:t>.6. Các chỉ báo cơ bản trong phân tích kỹ thuật</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2452607" y="5739255"/>
            <a:ext cx="6206015" cy="4134757"/>
          </a:xfrm>
          <a:prstGeom prst="rect">
            <a:avLst/>
          </a:prstGeom>
        </p:spPr>
      </p:pic>
      <p:pic>
        <p:nvPicPr>
          <p:cNvPr id="4" name="Picture 4"/>
          <p:cNvPicPr>
            <a:picLocks noChangeAspect="1"/>
          </p:cNvPicPr>
          <p:nvPr/>
        </p:nvPicPr>
        <p:blipFill>
          <a:blip r:embed="rId4"/>
          <a:srcRect/>
          <a:stretch>
            <a:fillRect/>
          </a:stretch>
        </p:blipFill>
        <p:spPr>
          <a:xfrm>
            <a:off x="9144000" y="5739255"/>
            <a:ext cx="6578269" cy="4111418"/>
          </a:xfrm>
          <a:prstGeom prst="rect">
            <a:avLst/>
          </a:prstGeom>
        </p:spPr>
      </p:pic>
      <p:sp>
        <p:nvSpPr>
          <p:cNvPr id="5" name="TextBox 5"/>
          <p:cNvSpPr txBox="1"/>
          <p:nvPr/>
        </p:nvSpPr>
        <p:spPr>
          <a:xfrm>
            <a:off x="514350" y="651458"/>
            <a:ext cx="17259300" cy="5219700"/>
          </a:xfrm>
          <a:prstGeom prst="rect">
            <a:avLst/>
          </a:prstGeom>
        </p:spPr>
        <p:txBody>
          <a:bodyPr lIns="0" tIns="0" rIns="0" bIns="0" rtlCol="0" anchor="t">
            <a:spAutoFit/>
          </a:bodyPr>
          <a:lstStyle/>
          <a:p>
            <a:pPr algn="just">
              <a:lnSpc>
                <a:spcPts val="5999"/>
              </a:lnSpc>
            </a:pPr>
            <a:r>
              <a:rPr lang="en-US" sz="3999" spc="39">
                <a:solidFill>
                  <a:srgbClr val="FFFFFF"/>
                </a:solidFill>
                <a:latin typeface="Montserrat"/>
              </a:rPr>
              <a:t>Do đó nếu một nhà đầu tư muốn tìm hiểu khả năng phát triển của một công ty, họ phải quan sát tình hình hoạt động của công ty vận chuyển hàng hóa của công ty này tới thị trường, thường là ngành đường sắt. Hai chỉ số này nên dịch chuyển cùng một hướng. Nếu dịch chuyển của hai chỉ số này không thống nhất là dấu hiệu cảnh báo của sự thay đổi hướng giá.</a:t>
            </a:r>
          </a:p>
          <a:p>
            <a:pPr algn="just">
              <a:lnSpc>
                <a:spcPts val="5999"/>
              </a:lnSpc>
              <a:spcBef>
                <a:spcPct val="0"/>
              </a:spcBef>
            </a:pPr>
            <a:endParaRPr lang="en-US" sz="3999" spc="39">
              <a:solidFill>
                <a:srgbClr val="FFFFFF"/>
              </a:solidFill>
              <a:latin typeface="Montserrat"/>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1421524" y="2202608"/>
            <a:ext cx="5837776" cy="3196182"/>
          </a:xfrm>
          <a:prstGeom prst="rect">
            <a:avLst/>
          </a:prstGeom>
        </p:spPr>
      </p:pic>
      <p:pic>
        <p:nvPicPr>
          <p:cNvPr id="4" name="Picture 4"/>
          <p:cNvPicPr>
            <a:picLocks noChangeAspect="1"/>
          </p:cNvPicPr>
          <p:nvPr/>
        </p:nvPicPr>
        <p:blipFill>
          <a:blip r:embed="rId4"/>
          <a:srcRect l="1369" t="2890" r="8684"/>
          <a:stretch>
            <a:fillRect/>
          </a:stretch>
        </p:blipFill>
        <p:spPr>
          <a:xfrm>
            <a:off x="11421524" y="5398790"/>
            <a:ext cx="5837776" cy="4191279"/>
          </a:xfrm>
          <a:prstGeom prst="rect">
            <a:avLst/>
          </a:prstGeom>
        </p:spPr>
      </p:pic>
      <p:sp>
        <p:nvSpPr>
          <p:cNvPr id="5" name="TextBox 5"/>
          <p:cNvSpPr txBox="1"/>
          <p:nvPr/>
        </p:nvSpPr>
        <p:spPr>
          <a:xfrm>
            <a:off x="514350" y="803858"/>
            <a:ext cx="17259300" cy="704850"/>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Bold"/>
              </a:rPr>
              <a:t>5. Các xu thế được xác nhận bởi khối lượng giao dịch. </a:t>
            </a:r>
          </a:p>
        </p:txBody>
      </p:sp>
      <p:sp>
        <p:nvSpPr>
          <p:cNvPr id="6" name="TextBox 6"/>
          <p:cNvSpPr txBox="1"/>
          <p:nvPr/>
        </p:nvSpPr>
        <p:spPr>
          <a:xfrm>
            <a:off x="708446" y="2097833"/>
            <a:ext cx="9896790" cy="8229600"/>
          </a:xfrm>
          <a:prstGeom prst="rect">
            <a:avLst/>
          </a:prstGeom>
        </p:spPr>
        <p:txBody>
          <a:bodyPr lIns="0" tIns="0" rIns="0" bIns="0" rtlCol="0" anchor="t">
            <a:spAutoFit/>
          </a:bodyPr>
          <a:lstStyle/>
          <a:p>
            <a:pPr algn="just">
              <a:lnSpc>
                <a:spcPts val="5999"/>
              </a:lnSpc>
            </a:pPr>
            <a:r>
              <a:rPr lang="en-US" sz="3999" spc="39">
                <a:solidFill>
                  <a:srgbClr val="FFFFFF"/>
                </a:solidFill>
                <a:latin typeface="Montserrat"/>
              </a:rPr>
              <a:t>Theo lý thuyết Dow, khối lượng giúp xác nhận xu hướng giá. Khi giá dịch chuyển với khối lượng thấp đi kèm, sẽ có rất nhiều cách giải thích cho điều này. Nhưng những dịch chuyển giá đi kèm với khối lượng giao dịch lớn sẽ thể hiện xu thế chung của thị trường về cổ phiếu. Đây là dấu hiệu cho thấy trước xu hướng dịch chuyển tiếp theo của giá.</a:t>
            </a:r>
          </a:p>
          <a:p>
            <a:pPr algn="just">
              <a:lnSpc>
                <a:spcPts val="5999"/>
              </a:lnSpc>
              <a:spcBef>
                <a:spcPct val="0"/>
              </a:spcBef>
            </a:pPr>
            <a:endParaRPr lang="en-US" sz="3999" spc="39">
              <a:solidFill>
                <a:srgbClr val="FFFFFF"/>
              </a:solidFill>
              <a:latin typeface="Montserrat"/>
            </a:endParaRPr>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8847246" y="5143500"/>
            <a:ext cx="6716907" cy="4477938"/>
          </a:xfrm>
          <a:prstGeom prst="rect">
            <a:avLst/>
          </a:prstGeom>
        </p:spPr>
      </p:pic>
      <p:sp>
        <p:nvSpPr>
          <p:cNvPr id="4" name="TextBox 4"/>
          <p:cNvSpPr txBox="1"/>
          <p:nvPr/>
        </p:nvSpPr>
        <p:spPr>
          <a:xfrm>
            <a:off x="514350" y="697464"/>
            <a:ext cx="17259300" cy="2209800"/>
          </a:xfrm>
          <a:prstGeom prst="rect">
            <a:avLst/>
          </a:prstGeom>
        </p:spPr>
        <p:txBody>
          <a:bodyPr lIns="0" tIns="0" rIns="0" bIns="0" rtlCol="0" anchor="t">
            <a:spAutoFit/>
          </a:bodyPr>
          <a:lstStyle/>
          <a:p>
            <a:pPr algn="just">
              <a:lnSpc>
                <a:spcPts val="5999"/>
              </a:lnSpc>
            </a:pPr>
            <a:r>
              <a:rPr lang="en-US" sz="3999" spc="39">
                <a:solidFill>
                  <a:srgbClr val="FFFFFF"/>
                </a:solidFill>
                <a:latin typeface="Montserrat Bold"/>
              </a:rPr>
              <a:t> 6. Các xu thế sẽ tồn tại cho đến khi có những dấu hiệu rõ ràng cho thấy chúng kết thúc. </a:t>
            </a:r>
          </a:p>
          <a:p>
            <a:pPr algn="just">
              <a:lnSpc>
                <a:spcPts val="5999"/>
              </a:lnSpc>
              <a:spcBef>
                <a:spcPct val="0"/>
              </a:spcBef>
            </a:pPr>
            <a:endParaRPr lang="en-US" sz="3999" spc="39">
              <a:solidFill>
                <a:srgbClr val="FFFFFF"/>
              </a:solidFill>
              <a:latin typeface="Montserrat Bold"/>
            </a:endParaRPr>
          </a:p>
        </p:txBody>
      </p:sp>
      <p:sp>
        <p:nvSpPr>
          <p:cNvPr id="5" name="TextBox 5"/>
          <p:cNvSpPr txBox="1"/>
          <p:nvPr/>
        </p:nvSpPr>
        <p:spPr>
          <a:xfrm>
            <a:off x="771525" y="2426463"/>
            <a:ext cx="16744950" cy="2962275"/>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a:rPr>
              <a:t>Lý thuyết Dow tin rằng sẽ tồn tại các xu thế mặc dù thị trường luôn biến động, trong ngắn hạn giá thị trường có thể dao động theo hướng ngược với xu thế hiện tại nhưng nó sẽ sớm điều chỉnh theo xu thế chính. </a:t>
            </a:r>
          </a:p>
        </p:txBody>
      </p:sp>
      <p:pic>
        <p:nvPicPr>
          <p:cNvPr id="6" name="Picture 6"/>
          <p:cNvPicPr>
            <a:picLocks noChangeAspect="1"/>
          </p:cNvPicPr>
          <p:nvPr/>
        </p:nvPicPr>
        <p:blipFill>
          <a:blip r:embed="rId4"/>
          <a:srcRect/>
          <a:stretch>
            <a:fillRect/>
          </a:stretch>
        </p:blipFill>
        <p:spPr>
          <a:xfrm>
            <a:off x="1902133" y="5537664"/>
            <a:ext cx="6141014" cy="4083774"/>
          </a:xfrm>
          <a:prstGeom prst="rect">
            <a:avLst/>
          </a:prstGeom>
        </p:spPr>
      </p:pic>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2B6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261929">
            <a:off x="11287719" y="-4618828"/>
            <a:ext cx="12406564" cy="1285654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03445">
            <a:off x="16271422" y="-688600"/>
            <a:ext cx="2293248" cy="237642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907459">
            <a:off x="-469322" y="7673063"/>
            <a:ext cx="2393626" cy="2480441"/>
          </a:xfrm>
          <a:prstGeom prst="rect">
            <a:avLst/>
          </a:prstGeom>
        </p:spPr>
      </p:pic>
      <p:pic>
        <p:nvPicPr>
          <p:cNvPr id="5" name="Picture 5"/>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12446">
            <a:off x="-3057030" y="4574247"/>
            <a:ext cx="10179983" cy="10549205"/>
          </a:xfrm>
          <a:prstGeom prst="rect">
            <a:avLst/>
          </a:prstGeom>
        </p:spPr>
      </p:pic>
      <p:grpSp>
        <p:nvGrpSpPr>
          <p:cNvPr id="6" name="Group 6"/>
          <p:cNvGrpSpPr/>
          <p:nvPr/>
        </p:nvGrpSpPr>
        <p:grpSpPr>
          <a:xfrm>
            <a:off x="2032962" y="9258300"/>
            <a:ext cx="1181100" cy="11811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7259300" y="2331504"/>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a:grpSpLocks noChangeAspect="1"/>
          </p:cNvGrpSpPr>
          <p:nvPr/>
        </p:nvGrpSpPr>
        <p:grpSpPr>
          <a:xfrm>
            <a:off x="10145684" y="2903004"/>
            <a:ext cx="9604079" cy="9837897"/>
            <a:chOff x="0" y="0"/>
            <a:chExt cx="2086610" cy="2137410"/>
          </a:xfrm>
        </p:grpSpPr>
        <p:sp>
          <p:nvSpPr>
            <p:cNvPr id="11" name="Freeform 11"/>
            <p:cNvSpPr/>
            <p:nvPr/>
          </p:nvSpPr>
          <p:spPr>
            <a:xfrm>
              <a:off x="2540" y="-2540"/>
              <a:ext cx="2087880" cy="2139950"/>
            </a:xfrm>
            <a:custGeom>
              <a:avLst/>
              <a:gdLst/>
              <a:ahLst/>
              <a:cxnLst/>
              <a:rect l="l" t="t" r="r" b="b"/>
              <a:pathLst>
                <a:path w="2087880" h="213995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4"/>
              <a:stretch>
                <a:fillRect l="-60153" r="-60153"/>
              </a:stretch>
            </a:blipFill>
          </p:spPr>
        </p:sp>
      </p:grpSp>
      <p:sp>
        <p:nvSpPr>
          <p:cNvPr id="12" name="TextBox 12"/>
          <p:cNvSpPr txBox="1"/>
          <p:nvPr/>
        </p:nvSpPr>
        <p:spPr>
          <a:xfrm>
            <a:off x="727491" y="1723718"/>
            <a:ext cx="13158337" cy="2886075"/>
          </a:xfrm>
          <a:prstGeom prst="rect">
            <a:avLst/>
          </a:prstGeom>
        </p:spPr>
        <p:txBody>
          <a:bodyPr lIns="0" tIns="0" rIns="0" bIns="0" rtlCol="0" anchor="t">
            <a:spAutoFit/>
          </a:bodyPr>
          <a:lstStyle/>
          <a:p>
            <a:pPr>
              <a:lnSpc>
                <a:spcPts val="11039"/>
              </a:lnSpc>
            </a:pPr>
            <a:r>
              <a:rPr lang="en-US" sz="9199" dirty="0">
                <a:solidFill>
                  <a:srgbClr val="FFFFFF"/>
                </a:solidFill>
                <a:latin typeface="Poppins Bold"/>
              </a:rPr>
              <a:t>1.3. ĐỒ THỊ TRONG PHÂN TÍCH KỸ THUẬT</a:t>
            </a: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72059" y="5425799"/>
            <a:ext cx="3851867" cy="3851867"/>
          </a:xfrm>
          <a:prstGeom prst="rect">
            <a:avLst/>
          </a:prstGeom>
        </p:spPr>
      </p:pic>
      <p:pic>
        <p:nvPicPr>
          <p:cNvPr id="4" name="Picture 4"/>
          <p:cNvPicPr>
            <a:picLocks noChangeAspect="1"/>
          </p:cNvPicPr>
          <p:nvPr/>
        </p:nvPicPr>
        <p:blipFill>
          <a:blip r:embed="rId4"/>
          <a:srcRect/>
          <a:stretch>
            <a:fillRect/>
          </a:stretch>
        </p:blipFill>
        <p:spPr>
          <a:xfrm>
            <a:off x="4803293" y="5425799"/>
            <a:ext cx="3832501" cy="3832501"/>
          </a:xfrm>
          <a:prstGeom prst="rect">
            <a:avLst/>
          </a:prstGeom>
        </p:spPr>
      </p:pic>
      <p:pic>
        <p:nvPicPr>
          <p:cNvPr id="5" name="Picture 5"/>
          <p:cNvPicPr>
            <a:picLocks noChangeAspect="1"/>
          </p:cNvPicPr>
          <p:nvPr/>
        </p:nvPicPr>
        <p:blipFill>
          <a:blip r:embed="rId5"/>
          <a:srcRect/>
          <a:stretch>
            <a:fillRect/>
          </a:stretch>
        </p:blipFill>
        <p:spPr>
          <a:xfrm>
            <a:off x="9144000" y="5425799"/>
            <a:ext cx="7998838" cy="3851867"/>
          </a:xfrm>
          <a:prstGeom prst="rect">
            <a:avLst/>
          </a:prstGeom>
        </p:spPr>
      </p:pic>
      <p:sp>
        <p:nvSpPr>
          <p:cNvPr id="6" name="TextBox 6"/>
          <p:cNvSpPr txBox="1"/>
          <p:nvPr/>
        </p:nvSpPr>
        <p:spPr>
          <a:xfrm>
            <a:off x="514350" y="434419"/>
            <a:ext cx="17259300" cy="5219700"/>
          </a:xfrm>
          <a:prstGeom prst="rect">
            <a:avLst/>
          </a:prstGeom>
        </p:spPr>
        <p:txBody>
          <a:bodyPr lIns="0" tIns="0" rIns="0" bIns="0" rtlCol="0" anchor="t">
            <a:spAutoFit/>
          </a:bodyPr>
          <a:lstStyle/>
          <a:p>
            <a:pPr algn="just">
              <a:lnSpc>
                <a:spcPts val="5999"/>
              </a:lnSpc>
            </a:pPr>
            <a:r>
              <a:rPr lang="en-US" sz="3999" spc="39">
                <a:solidFill>
                  <a:srgbClr val="FFFFFF"/>
                </a:solidFill>
                <a:latin typeface="Montserrat Bold"/>
              </a:rPr>
              <a:t>Đồ thị là công cụ phân tích của các nhà phân tích kỹ thuật. Đồ thị được xây dựng dưới nhiều định dạng khác nhau biểu diễn khối lượng chứng khoán giao dịch, giá giao dịch để từ đó vẽ ra các chỉ báo. Đồ thị có thể được xây dựng theo dữ liệu hàng ngày, tháng, quý, năm... Sau đây là một số loại đồ thị thường gặp trong phân tích kỹ thuật:</a:t>
            </a:r>
          </a:p>
          <a:p>
            <a:pPr algn="just">
              <a:lnSpc>
                <a:spcPts val="5999"/>
              </a:lnSpc>
              <a:spcBef>
                <a:spcPct val="0"/>
              </a:spcBef>
            </a:pPr>
            <a:endParaRPr lang="en-US" sz="3999" spc="39">
              <a:solidFill>
                <a:srgbClr val="FFFFFF"/>
              </a:solidFill>
              <a:latin typeface="Montserrat Bold"/>
            </a:endParaRPr>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l="4772" t="6124" r="3710"/>
          <a:stretch>
            <a:fillRect/>
          </a:stretch>
        </p:blipFill>
        <p:spPr>
          <a:xfrm>
            <a:off x="1028700" y="3335393"/>
            <a:ext cx="9112294" cy="6329719"/>
          </a:xfrm>
          <a:prstGeom prst="rect">
            <a:avLst/>
          </a:prstGeom>
        </p:spPr>
      </p:pic>
      <p:pic>
        <p:nvPicPr>
          <p:cNvPr id="4" name="Picture 4"/>
          <p:cNvPicPr>
            <a:picLocks noChangeAspect="1"/>
          </p:cNvPicPr>
          <p:nvPr/>
        </p:nvPicPr>
        <p:blipFill>
          <a:blip r:embed="rId4"/>
          <a:srcRect/>
          <a:stretch>
            <a:fillRect/>
          </a:stretch>
        </p:blipFill>
        <p:spPr>
          <a:xfrm>
            <a:off x="10878209" y="3335393"/>
            <a:ext cx="5819563" cy="3862735"/>
          </a:xfrm>
          <a:prstGeom prst="rect">
            <a:avLst/>
          </a:prstGeom>
        </p:spPr>
      </p:pic>
      <p:sp>
        <p:nvSpPr>
          <p:cNvPr id="5" name="TextBox 5"/>
          <p:cNvSpPr txBox="1"/>
          <p:nvPr/>
        </p:nvSpPr>
        <p:spPr>
          <a:xfrm>
            <a:off x="514350" y="683868"/>
            <a:ext cx="17259300" cy="2209800"/>
          </a:xfrm>
          <a:prstGeom prst="rect">
            <a:avLst/>
          </a:prstGeom>
        </p:spPr>
        <p:txBody>
          <a:bodyPr lIns="0" tIns="0" rIns="0" bIns="0" rtlCol="0" anchor="t">
            <a:spAutoFit/>
          </a:bodyPr>
          <a:lstStyle/>
          <a:p>
            <a:pPr algn="just">
              <a:lnSpc>
                <a:spcPts val="5999"/>
              </a:lnSpc>
            </a:pPr>
            <a:r>
              <a:rPr lang="en-US" sz="3999" spc="39">
                <a:solidFill>
                  <a:srgbClr val="FF1616"/>
                </a:solidFill>
                <a:latin typeface="Montserrat Bold"/>
              </a:rPr>
              <a:t>Đồ thị dạng đường (Line Chart): </a:t>
            </a:r>
          </a:p>
          <a:p>
            <a:pPr algn="just">
              <a:lnSpc>
                <a:spcPts val="5999"/>
              </a:lnSpc>
              <a:spcBef>
                <a:spcPct val="0"/>
              </a:spcBef>
            </a:pPr>
            <a:r>
              <a:rPr lang="en-US" sz="3999" spc="39">
                <a:solidFill>
                  <a:srgbClr val="FFFFFF"/>
                </a:solidFill>
                <a:latin typeface="Montserrat"/>
              </a:rPr>
              <a:t>Đồ thị dạng đường là loại được sử dụng quen thuộc nhất. Loại đồ thị này biểu diễn các mức giá đóng cửa được nối liên tục với nhau.</a:t>
            </a:r>
          </a:p>
        </p:txBody>
      </p:sp>
      <p:sp>
        <p:nvSpPr>
          <p:cNvPr id="6" name="TextBox 6"/>
          <p:cNvSpPr txBox="1"/>
          <p:nvPr/>
        </p:nvSpPr>
        <p:spPr>
          <a:xfrm>
            <a:off x="10878209" y="7800975"/>
            <a:ext cx="5613532" cy="1457325"/>
          </a:xfrm>
          <a:prstGeom prst="rect">
            <a:avLst/>
          </a:prstGeom>
        </p:spPr>
        <p:txBody>
          <a:bodyPr lIns="0" tIns="0" rIns="0" bIns="0" rtlCol="0" anchor="t">
            <a:spAutoFit/>
          </a:bodyPr>
          <a:lstStyle/>
          <a:p>
            <a:pPr algn="just">
              <a:lnSpc>
                <a:spcPts val="5999"/>
              </a:lnSpc>
              <a:spcBef>
                <a:spcPct val="0"/>
              </a:spcBef>
            </a:pPr>
            <a:r>
              <a:rPr lang="en-US" sz="3999" spc="39">
                <a:solidFill>
                  <a:srgbClr val="FFFFFF"/>
                </a:solidFill>
                <a:latin typeface="Montserrat"/>
              </a:rPr>
              <a:t>Hình 6.2. Đồ thị dạng đường (Line Chart)</a:t>
            </a: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b="29592"/>
          <a:stretch>
            <a:fillRect/>
          </a:stretch>
        </p:blipFill>
        <p:spPr>
          <a:xfrm>
            <a:off x="8113171" y="4805415"/>
            <a:ext cx="9375410" cy="3735179"/>
          </a:xfrm>
          <a:prstGeom prst="rect">
            <a:avLst/>
          </a:prstGeom>
        </p:spPr>
      </p:pic>
      <p:pic>
        <p:nvPicPr>
          <p:cNvPr id="4" name="Picture 4"/>
          <p:cNvPicPr>
            <a:picLocks noChangeAspect="1"/>
          </p:cNvPicPr>
          <p:nvPr/>
        </p:nvPicPr>
        <p:blipFill>
          <a:blip r:embed="rId4"/>
          <a:srcRect/>
          <a:stretch>
            <a:fillRect/>
          </a:stretch>
        </p:blipFill>
        <p:spPr>
          <a:xfrm>
            <a:off x="1028700" y="5473000"/>
            <a:ext cx="6675878" cy="3067593"/>
          </a:xfrm>
          <a:prstGeom prst="rect">
            <a:avLst/>
          </a:prstGeom>
        </p:spPr>
      </p:pic>
      <p:sp>
        <p:nvSpPr>
          <p:cNvPr id="5" name="TextBox 5"/>
          <p:cNvSpPr txBox="1"/>
          <p:nvPr/>
        </p:nvSpPr>
        <p:spPr>
          <a:xfrm>
            <a:off x="1028700" y="643926"/>
            <a:ext cx="16049709" cy="4192156"/>
          </a:xfrm>
          <a:prstGeom prst="rect">
            <a:avLst/>
          </a:prstGeom>
        </p:spPr>
        <p:txBody>
          <a:bodyPr lIns="0" tIns="0" rIns="0" bIns="0" rtlCol="0" anchor="t">
            <a:spAutoFit/>
          </a:bodyPr>
          <a:lstStyle/>
          <a:p>
            <a:pPr algn="just">
              <a:lnSpc>
                <a:spcPts val="5579"/>
              </a:lnSpc>
            </a:pPr>
            <a:r>
              <a:rPr lang="en-US" sz="3719" spc="37">
                <a:solidFill>
                  <a:srgbClr val="FF1616"/>
                </a:solidFill>
                <a:latin typeface="Montserrat Bold"/>
              </a:rPr>
              <a:t>Đồ thị dạng then chắn (Bar Chart): </a:t>
            </a:r>
          </a:p>
          <a:p>
            <a:pPr algn="just">
              <a:lnSpc>
                <a:spcPts val="5579"/>
              </a:lnSpc>
              <a:spcBef>
                <a:spcPct val="0"/>
              </a:spcBef>
            </a:pPr>
            <a:r>
              <a:rPr lang="en-US" sz="3719" spc="37">
                <a:solidFill>
                  <a:srgbClr val="FFFFFF"/>
                </a:solidFill>
                <a:latin typeface="Montserrat"/>
              </a:rPr>
              <a:t>Đồ thị được sử dụng để biểu diễn khoảng giá giao dịch hàng ngày, hàng tuần, hàng tháng hoặc hàng năm, được thể hiện bằng một cột đứng cho mỗi giai đoạn. Một then chắn bên phải của cột thể hiện mức giá đóng cửa, một then chắn bên trái của cột được dùng để thể hiện giá mở cửa. </a:t>
            </a:r>
          </a:p>
        </p:txBody>
      </p:sp>
      <p:sp>
        <p:nvSpPr>
          <p:cNvPr id="6" name="TextBox 6"/>
          <p:cNvSpPr txBox="1"/>
          <p:nvPr/>
        </p:nvSpPr>
        <p:spPr>
          <a:xfrm>
            <a:off x="1028700" y="8207838"/>
            <a:ext cx="7084471" cy="1511613"/>
          </a:xfrm>
          <a:prstGeom prst="rect">
            <a:avLst/>
          </a:prstGeom>
        </p:spPr>
        <p:txBody>
          <a:bodyPr lIns="0" tIns="0" rIns="0" bIns="0" rtlCol="0" anchor="t">
            <a:spAutoFit/>
          </a:bodyPr>
          <a:lstStyle/>
          <a:p>
            <a:pPr algn="just">
              <a:lnSpc>
                <a:spcPts val="4091"/>
              </a:lnSpc>
            </a:pPr>
            <a:endParaRPr/>
          </a:p>
          <a:p>
            <a:pPr algn="just">
              <a:lnSpc>
                <a:spcPts val="4091"/>
              </a:lnSpc>
              <a:spcBef>
                <a:spcPct val="0"/>
              </a:spcBef>
            </a:pPr>
            <a:r>
              <a:rPr lang="en-US" sz="2727" spc="27">
                <a:solidFill>
                  <a:srgbClr val="FFFFFF"/>
                </a:solidFill>
                <a:latin typeface="Montserrat"/>
              </a:rPr>
              <a:t>Hình 6.3. Ký hiệu biểu diễn trong đô thị dạng then chắn</a:t>
            </a:r>
          </a:p>
        </p:txBody>
      </p:sp>
      <p:sp>
        <p:nvSpPr>
          <p:cNvPr id="7" name="TextBox 7"/>
          <p:cNvSpPr txBox="1"/>
          <p:nvPr/>
        </p:nvSpPr>
        <p:spPr>
          <a:xfrm>
            <a:off x="8382601" y="8207838"/>
            <a:ext cx="8426377" cy="998501"/>
          </a:xfrm>
          <a:prstGeom prst="rect">
            <a:avLst/>
          </a:prstGeom>
        </p:spPr>
        <p:txBody>
          <a:bodyPr lIns="0" tIns="0" rIns="0" bIns="0" rtlCol="0" anchor="t">
            <a:spAutoFit/>
          </a:bodyPr>
          <a:lstStyle/>
          <a:p>
            <a:pPr algn="just">
              <a:lnSpc>
                <a:spcPts val="4091"/>
              </a:lnSpc>
            </a:pPr>
            <a:endParaRPr/>
          </a:p>
          <a:p>
            <a:pPr algn="just">
              <a:lnSpc>
                <a:spcPts val="4091"/>
              </a:lnSpc>
              <a:spcBef>
                <a:spcPct val="0"/>
              </a:spcBef>
            </a:pPr>
            <a:r>
              <a:rPr lang="en-US" sz="2727" spc="27">
                <a:solidFill>
                  <a:srgbClr val="FFFFFF"/>
                </a:solidFill>
                <a:latin typeface="Montserrat"/>
              </a:rPr>
              <a:t>Hình 6.4. Đồ thị dạng then chắn (Bar Chart)</a:t>
            </a:r>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08158" y="4792231"/>
            <a:ext cx="8309396" cy="4701902"/>
          </a:xfrm>
          <a:prstGeom prst="rect">
            <a:avLst/>
          </a:prstGeom>
        </p:spPr>
      </p:pic>
      <p:pic>
        <p:nvPicPr>
          <p:cNvPr id="4" name="Picture 4"/>
          <p:cNvPicPr>
            <a:picLocks noChangeAspect="1"/>
          </p:cNvPicPr>
          <p:nvPr/>
        </p:nvPicPr>
        <p:blipFill>
          <a:blip r:embed="rId4"/>
          <a:srcRect r="7525"/>
          <a:stretch>
            <a:fillRect/>
          </a:stretch>
        </p:blipFill>
        <p:spPr>
          <a:xfrm>
            <a:off x="9144000" y="4792231"/>
            <a:ext cx="8357825" cy="4701902"/>
          </a:xfrm>
          <a:prstGeom prst="rect">
            <a:avLst/>
          </a:prstGeom>
        </p:spPr>
      </p:pic>
      <p:sp>
        <p:nvSpPr>
          <p:cNvPr id="5" name="TextBox 5"/>
          <p:cNvSpPr txBox="1"/>
          <p:nvPr/>
        </p:nvSpPr>
        <p:spPr>
          <a:xfrm>
            <a:off x="1028700" y="246494"/>
            <a:ext cx="16230600" cy="4897006"/>
          </a:xfrm>
          <a:prstGeom prst="rect">
            <a:avLst/>
          </a:prstGeom>
        </p:spPr>
        <p:txBody>
          <a:bodyPr lIns="0" tIns="0" rIns="0" bIns="0" rtlCol="0" anchor="t">
            <a:spAutoFit/>
          </a:bodyPr>
          <a:lstStyle/>
          <a:p>
            <a:pPr algn="just">
              <a:lnSpc>
                <a:spcPts val="5579"/>
              </a:lnSpc>
            </a:pPr>
            <a:endParaRPr/>
          </a:p>
          <a:p>
            <a:pPr algn="just">
              <a:lnSpc>
                <a:spcPts val="5579"/>
              </a:lnSpc>
            </a:pPr>
            <a:r>
              <a:rPr lang="en-US" sz="3719" spc="37">
                <a:solidFill>
                  <a:srgbClr val="FFFFFF"/>
                </a:solidFill>
                <a:latin typeface="Montserrat"/>
              </a:rPr>
              <a:t>Khối lượng giao dịch cũng thường được thể hiện ở phần dưới của cột đồ thị. Quy tắc chung là nếu giá đóng cửa gần với đỉnh của khoảng giá giao dịch trong ngày sẽ là dấu hiệu về sức mua lớn và thông thường giá sẽ tăng trong ngày giao dịch tiếp theo; xu thế sẽ là ngược lại nếu giá đóng cửa gần đáy của khoảng giá giao dịch.</a:t>
            </a:r>
          </a:p>
          <a:p>
            <a:pPr algn="just">
              <a:lnSpc>
                <a:spcPts val="5579"/>
              </a:lnSpc>
              <a:spcBef>
                <a:spcPct val="0"/>
              </a:spcBef>
            </a:pPr>
            <a:endParaRPr lang="en-US" sz="3719" spc="37">
              <a:solidFill>
                <a:srgbClr val="FFFFFF"/>
              </a:solidFill>
              <a:latin typeface="Montserrat"/>
            </a:endParaRPr>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1622644" y="4603039"/>
            <a:ext cx="7521356" cy="5011104"/>
          </a:xfrm>
          <a:prstGeom prst="rect">
            <a:avLst/>
          </a:prstGeom>
        </p:spPr>
      </p:pic>
      <p:pic>
        <p:nvPicPr>
          <p:cNvPr id="4" name="Picture 4"/>
          <p:cNvPicPr>
            <a:picLocks noChangeAspect="1"/>
          </p:cNvPicPr>
          <p:nvPr/>
        </p:nvPicPr>
        <p:blipFill>
          <a:blip r:embed="rId5"/>
          <a:srcRect/>
          <a:stretch>
            <a:fillRect/>
          </a:stretch>
        </p:blipFill>
        <p:spPr>
          <a:xfrm>
            <a:off x="9144000" y="4603039"/>
            <a:ext cx="7671550" cy="5111170"/>
          </a:xfrm>
          <a:prstGeom prst="rect">
            <a:avLst/>
          </a:prstGeom>
        </p:spPr>
      </p:pic>
      <p:sp>
        <p:nvSpPr>
          <p:cNvPr id="5" name="TextBox 5"/>
          <p:cNvSpPr txBox="1"/>
          <p:nvPr/>
        </p:nvSpPr>
        <p:spPr>
          <a:xfrm>
            <a:off x="1028700" y="204798"/>
            <a:ext cx="16230600" cy="4192156"/>
          </a:xfrm>
          <a:prstGeom prst="rect">
            <a:avLst/>
          </a:prstGeom>
        </p:spPr>
        <p:txBody>
          <a:bodyPr lIns="0" tIns="0" rIns="0" bIns="0" rtlCol="0" anchor="t">
            <a:spAutoFit/>
          </a:bodyPr>
          <a:lstStyle/>
          <a:p>
            <a:pPr algn="just">
              <a:lnSpc>
                <a:spcPts val="5579"/>
              </a:lnSpc>
            </a:pPr>
            <a:endParaRPr/>
          </a:p>
          <a:p>
            <a:pPr algn="just">
              <a:lnSpc>
                <a:spcPts val="5579"/>
              </a:lnSpc>
            </a:pPr>
            <a:r>
              <a:rPr lang="en-US" sz="3719" spc="37">
                <a:solidFill>
                  <a:srgbClr val="FFFFFF"/>
                </a:solidFill>
                <a:latin typeface="Montserrat"/>
              </a:rPr>
              <a:t>Đồ thị dạng cây nến (Candlestick chart): </a:t>
            </a:r>
          </a:p>
          <a:p>
            <a:pPr algn="just">
              <a:lnSpc>
                <a:spcPts val="5579"/>
              </a:lnSpc>
              <a:spcBef>
                <a:spcPct val="0"/>
              </a:spcBef>
            </a:pPr>
            <a:r>
              <a:rPr lang="en-US" sz="3719" spc="37">
                <a:solidFill>
                  <a:srgbClr val="FFFFFF"/>
                </a:solidFill>
                <a:latin typeface="Montserrat"/>
              </a:rPr>
              <a:t>Tương tự như đồ thị dạng then chắn, đồ thị dạng cây nến cũng được sử dụng để biểu diễn khoảng giá giao dịch hàng ngày, hàng tuần, hàng tháng hoặc hàng năm, được thể hiện bằng khoảng cách từ hai điểm cao nhất và thấp nhất trên cây nến.</a:t>
            </a:r>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l="4939" t="8300" r="12559" b="7786"/>
          <a:stretch>
            <a:fillRect/>
          </a:stretch>
        </p:blipFill>
        <p:spPr>
          <a:xfrm>
            <a:off x="1028700" y="5117598"/>
            <a:ext cx="8013390" cy="4845306"/>
          </a:xfrm>
          <a:prstGeom prst="rect">
            <a:avLst/>
          </a:prstGeom>
        </p:spPr>
      </p:pic>
      <p:pic>
        <p:nvPicPr>
          <p:cNvPr id="4" name="Picture 4"/>
          <p:cNvPicPr>
            <a:picLocks noChangeAspect="1"/>
          </p:cNvPicPr>
          <p:nvPr/>
        </p:nvPicPr>
        <p:blipFill>
          <a:blip r:embed="rId4"/>
          <a:srcRect/>
          <a:stretch>
            <a:fillRect/>
          </a:stretch>
        </p:blipFill>
        <p:spPr>
          <a:xfrm>
            <a:off x="9144000" y="5117598"/>
            <a:ext cx="8030726" cy="4121652"/>
          </a:xfrm>
          <a:prstGeom prst="rect">
            <a:avLst/>
          </a:prstGeom>
        </p:spPr>
      </p:pic>
      <p:sp>
        <p:nvSpPr>
          <p:cNvPr id="5" name="TextBox 5"/>
          <p:cNvSpPr txBox="1"/>
          <p:nvPr/>
        </p:nvSpPr>
        <p:spPr>
          <a:xfrm>
            <a:off x="1028700" y="-123825"/>
            <a:ext cx="16230600" cy="4897006"/>
          </a:xfrm>
          <a:prstGeom prst="rect">
            <a:avLst/>
          </a:prstGeom>
        </p:spPr>
        <p:txBody>
          <a:bodyPr lIns="0" tIns="0" rIns="0" bIns="0" rtlCol="0" anchor="t">
            <a:spAutoFit/>
          </a:bodyPr>
          <a:lstStyle/>
          <a:p>
            <a:pPr algn="just">
              <a:lnSpc>
                <a:spcPts val="5579"/>
              </a:lnSpc>
            </a:pPr>
            <a:endParaRPr/>
          </a:p>
          <a:p>
            <a:pPr algn="just">
              <a:lnSpc>
                <a:spcPts val="5579"/>
              </a:lnSpc>
              <a:spcBef>
                <a:spcPct val="0"/>
              </a:spcBef>
            </a:pPr>
            <a:r>
              <a:rPr lang="en-US" sz="3719" spc="37">
                <a:solidFill>
                  <a:srgbClr val="FFFFFF"/>
                </a:solidFill>
                <a:latin typeface="Montserrat"/>
              </a:rPr>
              <a:t>Mỗi cây nến thể hiện cho mỗi giai đoạn. Đáy trên và đáy dưới của thân nến thể hiện mức giá đóng cửa hay mở cửa tùy vào giai đoạn tính toán giá tăng hay giảm. Nếu trong giai đoạn nghiên cứu giá tăng thì giá mở cửa nằm ở đáy dưới nến, giá đóng cửa ở đáy trên nến và ngược lại với giai đoạn giá giảm. Màu của thân nến sẽ thể hiện ngày giá tăng hay giá giảm tùy theo quy ước.</a:t>
            </a:r>
          </a:p>
        </p:txBody>
      </p:sp>
      <p:sp>
        <p:nvSpPr>
          <p:cNvPr id="6" name="TextBox 6"/>
          <p:cNvSpPr txBox="1"/>
          <p:nvPr/>
        </p:nvSpPr>
        <p:spPr>
          <a:xfrm>
            <a:off x="9144000" y="9172575"/>
            <a:ext cx="9363901" cy="798210"/>
          </a:xfrm>
          <a:prstGeom prst="rect">
            <a:avLst/>
          </a:prstGeom>
        </p:spPr>
        <p:txBody>
          <a:bodyPr lIns="0" tIns="0" rIns="0" bIns="0" rtlCol="0" anchor="t">
            <a:spAutoFit/>
          </a:bodyPr>
          <a:lstStyle/>
          <a:p>
            <a:pPr algn="just">
              <a:lnSpc>
                <a:spcPts val="3218"/>
              </a:lnSpc>
            </a:pPr>
            <a:endParaRPr/>
          </a:p>
          <a:p>
            <a:pPr algn="just">
              <a:lnSpc>
                <a:spcPts val="3218"/>
              </a:lnSpc>
              <a:spcBef>
                <a:spcPct val="0"/>
              </a:spcBef>
            </a:pPr>
            <a:r>
              <a:rPr lang="en-US" sz="2145" spc="21">
                <a:solidFill>
                  <a:srgbClr val="FFFFFF"/>
                </a:solidFill>
                <a:latin typeface="Montserrat"/>
              </a:rPr>
              <a:t>Hình 6.6 Đồ thị dạng cây nến (Candlestick Chart)</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2B6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61929">
            <a:off x="11287719" y="-4618828"/>
            <a:ext cx="12406564" cy="1285654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503445">
            <a:off x="16271422" y="-688600"/>
            <a:ext cx="2293248" cy="2376423"/>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907459">
            <a:off x="-469322" y="7673063"/>
            <a:ext cx="2393626" cy="2480441"/>
          </a:xfrm>
          <a:prstGeom prst="rect">
            <a:avLst/>
          </a:prstGeom>
        </p:spPr>
      </p:pic>
      <p:pic>
        <p:nvPicPr>
          <p:cNvPr id="5" name="Picture 5"/>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512446">
            <a:off x="-3057030" y="4574247"/>
            <a:ext cx="10179983" cy="10549205"/>
          </a:xfrm>
          <a:prstGeom prst="rect">
            <a:avLst/>
          </a:prstGeom>
        </p:spPr>
      </p:pic>
      <p:grpSp>
        <p:nvGrpSpPr>
          <p:cNvPr id="6" name="Group 6"/>
          <p:cNvGrpSpPr/>
          <p:nvPr/>
        </p:nvGrpSpPr>
        <p:grpSpPr>
          <a:xfrm>
            <a:off x="2032962" y="9258300"/>
            <a:ext cx="1181100" cy="11811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7259300" y="2331504"/>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sp>
        <p:nvSpPr>
          <p:cNvPr id="10" name="TextBox 10"/>
          <p:cNvSpPr txBox="1"/>
          <p:nvPr/>
        </p:nvSpPr>
        <p:spPr>
          <a:xfrm>
            <a:off x="727491" y="1210414"/>
            <a:ext cx="13158337" cy="6391275"/>
          </a:xfrm>
          <a:prstGeom prst="rect">
            <a:avLst/>
          </a:prstGeom>
        </p:spPr>
        <p:txBody>
          <a:bodyPr lIns="0" tIns="0" rIns="0" bIns="0" rtlCol="0" anchor="t">
            <a:spAutoFit/>
          </a:bodyPr>
          <a:lstStyle/>
          <a:p>
            <a:pPr>
              <a:lnSpc>
                <a:spcPts val="12838"/>
              </a:lnSpc>
            </a:pPr>
            <a:r>
              <a:rPr lang="en-US" sz="10699" dirty="0">
                <a:solidFill>
                  <a:srgbClr val="FFFFFF"/>
                </a:solidFill>
                <a:latin typeface="Poppins Bold"/>
              </a:rPr>
              <a:t>1.1. GIỚI THIỆU CHUNG VỀ PHÂN TÍCH KỸ THUẬT</a:t>
            </a:r>
          </a:p>
          <a:p>
            <a:pPr algn="ctr">
              <a:lnSpc>
                <a:spcPts val="11039"/>
              </a:lnSpc>
            </a:pPr>
            <a:endParaRPr lang="en-US" sz="10699" dirty="0">
              <a:solidFill>
                <a:srgbClr val="FFFFFF"/>
              </a:solidFill>
              <a:latin typeface="Poppins Bold"/>
            </a:endParaRPr>
          </a:p>
        </p:txBody>
      </p:sp>
      <p:grpSp>
        <p:nvGrpSpPr>
          <p:cNvPr id="11" name="Group 11"/>
          <p:cNvGrpSpPr>
            <a:grpSpLocks noChangeAspect="1"/>
          </p:cNvGrpSpPr>
          <p:nvPr/>
        </p:nvGrpSpPr>
        <p:grpSpPr>
          <a:xfrm>
            <a:off x="11989597" y="3526428"/>
            <a:ext cx="9604079" cy="9837897"/>
            <a:chOff x="0" y="0"/>
            <a:chExt cx="2086610" cy="2137410"/>
          </a:xfrm>
        </p:grpSpPr>
        <p:sp>
          <p:nvSpPr>
            <p:cNvPr id="12" name="Freeform 12"/>
            <p:cNvSpPr/>
            <p:nvPr/>
          </p:nvSpPr>
          <p:spPr>
            <a:xfrm>
              <a:off x="2540" y="-2540"/>
              <a:ext cx="2087880" cy="2139950"/>
            </a:xfrm>
            <a:custGeom>
              <a:avLst/>
              <a:gdLst/>
              <a:ahLst/>
              <a:cxnLst/>
              <a:rect l="l" t="t" r="r" b="b"/>
              <a:pathLst>
                <a:path w="2087880" h="213995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5"/>
              <a:stretch>
                <a:fillRect l="-26633" r="-26633"/>
              </a:stretch>
            </a:blipFill>
          </p:spPr>
        </p:sp>
      </p:gr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28700" y="2594595"/>
            <a:ext cx="12297035" cy="6922500"/>
          </a:xfrm>
          <a:prstGeom prst="rect">
            <a:avLst/>
          </a:prstGeom>
        </p:spPr>
      </p:pic>
      <p:sp>
        <p:nvSpPr>
          <p:cNvPr id="4" name="TextBox 4"/>
          <p:cNvSpPr txBox="1"/>
          <p:nvPr/>
        </p:nvSpPr>
        <p:spPr>
          <a:xfrm>
            <a:off x="1028700" y="-104775"/>
            <a:ext cx="16230600" cy="1372756"/>
          </a:xfrm>
          <a:prstGeom prst="rect">
            <a:avLst/>
          </a:prstGeom>
        </p:spPr>
        <p:txBody>
          <a:bodyPr lIns="0" tIns="0" rIns="0" bIns="0" rtlCol="0" anchor="t">
            <a:spAutoFit/>
          </a:bodyPr>
          <a:lstStyle/>
          <a:p>
            <a:pPr algn="just">
              <a:lnSpc>
                <a:spcPts val="5579"/>
              </a:lnSpc>
            </a:pPr>
            <a:endParaRPr/>
          </a:p>
          <a:p>
            <a:pPr algn="just">
              <a:lnSpc>
                <a:spcPts val="5579"/>
              </a:lnSpc>
              <a:spcBef>
                <a:spcPct val="0"/>
              </a:spcBef>
            </a:pPr>
            <a:r>
              <a:rPr lang="en-US" sz="3719" spc="37">
                <a:solidFill>
                  <a:srgbClr val="FFFFFF"/>
                </a:solidFill>
                <a:latin typeface="Montserrat"/>
              </a:rPr>
              <a:t>Một số dạng đồ thị khác</a:t>
            </a:r>
          </a:p>
        </p:txBody>
      </p:sp>
      <p:sp>
        <p:nvSpPr>
          <p:cNvPr id="5" name="TextBox 5"/>
          <p:cNvSpPr txBox="1"/>
          <p:nvPr/>
        </p:nvSpPr>
        <p:spPr>
          <a:xfrm>
            <a:off x="1028700" y="923925"/>
            <a:ext cx="9728380" cy="1372756"/>
          </a:xfrm>
          <a:prstGeom prst="rect">
            <a:avLst/>
          </a:prstGeom>
        </p:spPr>
        <p:txBody>
          <a:bodyPr lIns="0" tIns="0" rIns="0" bIns="0" rtlCol="0" anchor="t">
            <a:spAutoFit/>
          </a:bodyPr>
          <a:lstStyle/>
          <a:p>
            <a:pPr algn="just">
              <a:lnSpc>
                <a:spcPts val="5579"/>
              </a:lnSpc>
            </a:pPr>
            <a:endParaRPr/>
          </a:p>
          <a:p>
            <a:pPr algn="just">
              <a:lnSpc>
                <a:spcPts val="5579"/>
              </a:lnSpc>
              <a:spcBef>
                <a:spcPct val="0"/>
              </a:spcBef>
            </a:pPr>
            <a:r>
              <a:rPr lang="en-US" sz="3719" spc="37">
                <a:solidFill>
                  <a:srgbClr val="FFFFFF"/>
                </a:solidFill>
                <a:latin typeface="Montserrat"/>
              </a:rPr>
              <a:t>Đồ thị ký hiệu (Point &amp; Figure Chart):</a:t>
            </a:r>
          </a:p>
        </p:txBody>
      </p:sp>
      <p:sp>
        <p:nvSpPr>
          <p:cNvPr id="6" name="TextBox 6"/>
          <p:cNvSpPr txBox="1"/>
          <p:nvPr/>
        </p:nvSpPr>
        <p:spPr>
          <a:xfrm>
            <a:off x="14033141" y="5692275"/>
            <a:ext cx="3226159" cy="4192156"/>
          </a:xfrm>
          <a:prstGeom prst="rect">
            <a:avLst/>
          </a:prstGeom>
        </p:spPr>
        <p:txBody>
          <a:bodyPr lIns="0" tIns="0" rIns="0" bIns="0" rtlCol="0" anchor="t">
            <a:spAutoFit/>
          </a:bodyPr>
          <a:lstStyle/>
          <a:p>
            <a:pPr algn="just">
              <a:lnSpc>
                <a:spcPts val="5579"/>
              </a:lnSpc>
            </a:pPr>
            <a:endParaRPr/>
          </a:p>
          <a:p>
            <a:pPr algn="just">
              <a:lnSpc>
                <a:spcPts val="5579"/>
              </a:lnSpc>
            </a:pPr>
            <a:r>
              <a:rPr lang="en-US" sz="3719" spc="37">
                <a:solidFill>
                  <a:srgbClr val="FFFFFF"/>
                </a:solidFill>
                <a:latin typeface="Montserrat"/>
              </a:rPr>
              <a:t>Hình 6.7 Đồ thị dạng ký hiệu (Points Figure Chart)</a:t>
            </a:r>
          </a:p>
          <a:p>
            <a:pPr algn="just">
              <a:lnSpc>
                <a:spcPts val="5579"/>
              </a:lnSpc>
              <a:spcBef>
                <a:spcPct val="0"/>
              </a:spcBef>
            </a:pPr>
            <a:endParaRPr lang="en-US" sz="3719" spc="37">
              <a:solidFill>
                <a:srgbClr val="FFFFFF"/>
              </a:solidFill>
              <a:latin typeface="Montserrat"/>
            </a:endParaRPr>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2B6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261929">
            <a:off x="11287719" y="-4618828"/>
            <a:ext cx="12406564" cy="1285654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03445">
            <a:off x="16271422" y="-688600"/>
            <a:ext cx="2293248" cy="237642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907459">
            <a:off x="-469322" y="7673063"/>
            <a:ext cx="2393626" cy="2480441"/>
          </a:xfrm>
          <a:prstGeom prst="rect">
            <a:avLst/>
          </a:prstGeom>
        </p:spPr>
      </p:pic>
      <p:pic>
        <p:nvPicPr>
          <p:cNvPr id="5" name="Picture 5"/>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12446">
            <a:off x="-3057030" y="4574247"/>
            <a:ext cx="10179983" cy="10549205"/>
          </a:xfrm>
          <a:prstGeom prst="rect">
            <a:avLst/>
          </a:prstGeom>
        </p:spPr>
      </p:pic>
      <p:grpSp>
        <p:nvGrpSpPr>
          <p:cNvPr id="6" name="Group 6"/>
          <p:cNvGrpSpPr/>
          <p:nvPr/>
        </p:nvGrpSpPr>
        <p:grpSpPr>
          <a:xfrm>
            <a:off x="2032962" y="9258300"/>
            <a:ext cx="1181100" cy="11811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7259300" y="2331504"/>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a:grpSpLocks noChangeAspect="1"/>
          </p:cNvGrpSpPr>
          <p:nvPr/>
        </p:nvGrpSpPr>
        <p:grpSpPr>
          <a:xfrm>
            <a:off x="10145684" y="2903004"/>
            <a:ext cx="9604079" cy="9837897"/>
            <a:chOff x="0" y="0"/>
            <a:chExt cx="2086610" cy="2137410"/>
          </a:xfrm>
        </p:grpSpPr>
        <p:sp>
          <p:nvSpPr>
            <p:cNvPr id="11" name="Freeform 11"/>
            <p:cNvSpPr/>
            <p:nvPr/>
          </p:nvSpPr>
          <p:spPr>
            <a:xfrm>
              <a:off x="2540" y="-2540"/>
              <a:ext cx="2087880" cy="2139950"/>
            </a:xfrm>
            <a:custGeom>
              <a:avLst/>
              <a:gdLst/>
              <a:ahLst/>
              <a:cxnLst/>
              <a:rect l="l" t="t" r="r" b="b"/>
              <a:pathLst>
                <a:path w="2087880" h="213995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4"/>
              <a:stretch>
                <a:fillRect l="-26776" r="-26776"/>
              </a:stretch>
            </a:blip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4938" y="6324600"/>
            <a:ext cx="6858000" cy="4114800"/>
          </a:xfrm>
          <a:prstGeom prst="rect">
            <a:avLst/>
          </a:prstGeom>
        </p:spPr>
      </p:pic>
      <p:sp>
        <p:nvSpPr>
          <p:cNvPr id="13" name="TextBox 13"/>
          <p:cNvSpPr txBox="1"/>
          <p:nvPr/>
        </p:nvSpPr>
        <p:spPr>
          <a:xfrm>
            <a:off x="727491" y="1313082"/>
            <a:ext cx="13158337" cy="1410643"/>
          </a:xfrm>
          <a:prstGeom prst="rect">
            <a:avLst/>
          </a:prstGeom>
        </p:spPr>
        <p:txBody>
          <a:bodyPr lIns="0" tIns="0" rIns="0" bIns="0" rtlCol="0" anchor="t">
            <a:spAutoFit/>
          </a:bodyPr>
          <a:lstStyle/>
          <a:p>
            <a:pPr>
              <a:lnSpc>
                <a:spcPts val="11039"/>
              </a:lnSpc>
            </a:pPr>
            <a:r>
              <a:rPr lang="en-US" sz="9199" dirty="0">
                <a:solidFill>
                  <a:srgbClr val="FFFFFF"/>
                </a:solidFill>
                <a:latin typeface="Poppins Bold"/>
              </a:rPr>
              <a:t>1.4. XU THẾ (TREND)</a:t>
            </a:r>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1028700" y="1164274"/>
            <a:ext cx="12129322" cy="3124200"/>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1.4.1. ĐƯỜNG XU THẾ (TRENDLINE)</a:t>
            </a:r>
          </a:p>
        </p:txBody>
      </p:sp>
      <p:grpSp>
        <p:nvGrpSpPr>
          <p:cNvPr id="4" name="Group 4"/>
          <p:cNvGrpSpPr>
            <a:grpSpLocks noChangeAspect="1"/>
          </p:cNvGrpSpPr>
          <p:nvPr/>
        </p:nvGrpSpPr>
        <p:grpSpPr>
          <a:xfrm>
            <a:off x="8046005" y="-90854"/>
            <a:ext cx="12985223" cy="10468707"/>
            <a:chOff x="0" y="0"/>
            <a:chExt cx="6553200" cy="5283200"/>
          </a:xfrm>
        </p:grpSpPr>
        <p:sp>
          <p:nvSpPr>
            <p:cNvPr id="5" name="Freeform 5"/>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514" r="-1514"/>
              </a:stretch>
            </a:blip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6172200"/>
            <a:ext cx="3739324" cy="4114800"/>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0988" y="4354833"/>
            <a:ext cx="6889867" cy="591667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476650" y="6156707"/>
            <a:ext cx="7033846" cy="4114800"/>
          </a:xfrm>
          <a:prstGeom prst="rect">
            <a:avLst/>
          </a:prstGeom>
        </p:spPr>
      </p:pic>
      <p:sp>
        <p:nvSpPr>
          <p:cNvPr id="5" name="TextBox 5"/>
          <p:cNvSpPr txBox="1"/>
          <p:nvPr/>
        </p:nvSpPr>
        <p:spPr>
          <a:xfrm>
            <a:off x="1028700" y="243912"/>
            <a:ext cx="16424696" cy="2782456"/>
          </a:xfrm>
          <a:prstGeom prst="rect">
            <a:avLst/>
          </a:prstGeom>
        </p:spPr>
        <p:txBody>
          <a:bodyPr lIns="0" tIns="0" rIns="0" bIns="0" rtlCol="0" anchor="t">
            <a:spAutoFit/>
          </a:bodyPr>
          <a:lstStyle/>
          <a:p>
            <a:pPr algn="just">
              <a:lnSpc>
                <a:spcPts val="5579"/>
              </a:lnSpc>
            </a:pPr>
            <a:endParaRPr/>
          </a:p>
          <a:p>
            <a:pPr algn="just">
              <a:lnSpc>
                <a:spcPts val="5579"/>
              </a:lnSpc>
              <a:spcBef>
                <a:spcPct val="0"/>
              </a:spcBef>
            </a:pPr>
            <a:r>
              <a:rPr lang="en-US" sz="3719" spc="37">
                <a:solidFill>
                  <a:srgbClr val="FFFFFF"/>
                </a:solidFill>
                <a:latin typeface="Montserrat"/>
              </a:rPr>
              <a:t>Phân tích kỹ thuật được xây dựng dựa trên giả định rằng giá chứng khoán cũng như giá của nhiều loại hàng hóa dịch chuyển theo xu thế nhất định.</a:t>
            </a:r>
          </a:p>
        </p:txBody>
      </p:sp>
      <p:sp>
        <p:nvSpPr>
          <p:cNvPr id="6" name="TextBox 6"/>
          <p:cNvSpPr txBox="1"/>
          <p:nvPr/>
        </p:nvSpPr>
        <p:spPr>
          <a:xfrm>
            <a:off x="1028700" y="2642610"/>
            <a:ext cx="16424696" cy="4897006"/>
          </a:xfrm>
          <a:prstGeom prst="rect">
            <a:avLst/>
          </a:prstGeom>
        </p:spPr>
        <p:txBody>
          <a:bodyPr lIns="0" tIns="0" rIns="0" bIns="0" rtlCol="0" anchor="t">
            <a:spAutoFit/>
          </a:bodyPr>
          <a:lstStyle/>
          <a:p>
            <a:pPr algn="just">
              <a:lnSpc>
                <a:spcPts val="5579"/>
              </a:lnSpc>
            </a:pPr>
            <a:endParaRPr/>
          </a:p>
          <a:p>
            <a:pPr algn="just">
              <a:lnSpc>
                <a:spcPts val="5579"/>
              </a:lnSpc>
            </a:pPr>
            <a:r>
              <a:rPr lang="en-US" sz="3719" spc="37">
                <a:solidFill>
                  <a:srgbClr val="FFFFFF"/>
                </a:solidFill>
                <a:latin typeface="Montserrat"/>
              </a:rPr>
              <a:t>Giá dịch chuyển theo xu thế do sự mất cân bằng của cung và cầu trên thị trường. Khi cung lớn hơn cầu (more sellers than buyers), giá dịch chuyển theo xu thế giảm và ngược lại khi cầu lớn hơn cung giá dịch chuyển theo xu thế tăng. Khi có thông tin mới dù tốt hay xấu xu thế có thể sẽ thay đổi. </a:t>
            </a:r>
          </a:p>
          <a:p>
            <a:pPr algn="just">
              <a:lnSpc>
                <a:spcPts val="5579"/>
              </a:lnSpc>
              <a:spcBef>
                <a:spcPct val="0"/>
              </a:spcBef>
            </a:pPr>
            <a:endParaRPr lang="en-US" sz="3719" spc="37">
              <a:solidFill>
                <a:srgbClr val="FFFFFF"/>
              </a:solidFill>
              <a:latin typeface="Montserrat"/>
            </a:endParaRPr>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384543" y="2431060"/>
            <a:ext cx="6621735" cy="4053305"/>
          </a:xfrm>
          <a:prstGeom prst="rect">
            <a:avLst/>
          </a:prstGeom>
        </p:spPr>
      </p:pic>
      <p:pic>
        <p:nvPicPr>
          <p:cNvPr id="4" name="Picture 4"/>
          <p:cNvPicPr>
            <a:picLocks noChangeAspect="1"/>
          </p:cNvPicPr>
          <p:nvPr/>
        </p:nvPicPr>
        <p:blipFill>
          <a:blip r:embed="rId4"/>
          <a:srcRect/>
          <a:stretch>
            <a:fillRect/>
          </a:stretch>
        </p:blipFill>
        <p:spPr>
          <a:xfrm>
            <a:off x="8328633" y="2431060"/>
            <a:ext cx="7660374" cy="4053305"/>
          </a:xfrm>
          <a:prstGeom prst="rect">
            <a:avLst/>
          </a:prstGeom>
        </p:spPr>
      </p:pic>
      <p:sp>
        <p:nvSpPr>
          <p:cNvPr id="5" name="TextBox 5"/>
          <p:cNvSpPr txBox="1"/>
          <p:nvPr/>
        </p:nvSpPr>
        <p:spPr>
          <a:xfrm>
            <a:off x="834604" y="308278"/>
            <a:ext cx="16424696" cy="2077606"/>
          </a:xfrm>
          <a:prstGeom prst="rect">
            <a:avLst/>
          </a:prstGeom>
        </p:spPr>
        <p:txBody>
          <a:bodyPr lIns="0" tIns="0" rIns="0" bIns="0" rtlCol="0" anchor="t">
            <a:spAutoFit/>
          </a:bodyPr>
          <a:lstStyle/>
          <a:p>
            <a:pPr algn="just">
              <a:lnSpc>
                <a:spcPts val="5579"/>
              </a:lnSpc>
            </a:pPr>
            <a:endParaRPr/>
          </a:p>
          <a:p>
            <a:pPr algn="just">
              <a:lnSpc>
                <a:spcPts val="5579"/>
              </a:lnSpc>
              <a:spcBef>
                <a:spcPct val="0"/>
              </a:spcBef>
            </a:pPr>
            <a:r>
              <a:rPr lang="en-US" sz="3719" spc="37">
                <a:solidFill>
                  <a:srgbClr val="FFFFFF"/>
                </a:solidFill>
                <a:latin typeface="Montserrat"/>
              </a:rPr>
              <a:t>Như vậy có 2 xu thế chính của giá chứng khoán là xu thế giá tăng và xu thế giá giảm</a:t>
            </a:r>
          </a:p>
        </p:txBody>
      </p:sp>
      <p:sp>
        <p:nvSpPr>
          <p:cNvPr id="6" name="TextBox 6"/>
          <p:cNvSpPr txBox="1"/>
          <p:nvPr/>
        </p:nvSpPr>
        <p:spPr>
          <a:xfrm>
            <a:off x="931652" y="6094844"/>
            <a:ext cx="16424696" cy="4192156"/>
          </a:xfrm>
          <a:prstGeom prst="rect">
            <a:avLst/>
          </a:prstGeom>
        </p:spPr>
        <p:txBody>
          <a:bodyPr lIns="0" tIns="0" rIns="0" bIns="0" rtlCol="0" anchor="t">
            <a:spAutoFit/>
          </a:bodyPr>
          <a:lstStyle/>
          <a:p>
            <a:pPr algn="just">
              <a:lnSpc>
                <a:spcPts val="5579"/>
              </a:lnSpc>
            </a:pPr>
            <a:endParaRPr/>
          </a:p>
          <a:p>
            <a:pPr algn="just">
              <a:lnSpc>
                <a:spcPts val="5579"/>
              </a:lnSpc>
            </a:pPr>
            <a:r>
              <a:rPr lang="en-US" sz="3719" spc="37">
                <a:solidFill>
                  <a:srgbClr val="FFFFFF"/>
                </a:solidFill>
                <a:latin typeface="Montserrat"/>
              </a:rPr>
              <a:t> Đường xu thế là đường thẳng nối ít nhất hai đỉnh hoặc hai đáy của một đường giá chứng khoán nhất định. Đường xu thế giá tăng là đường nối các điểm đáy cao dần và đường xu thế giá giảm là đường nối các điểm định thấp dần của đường giá chứng khoán.</a:t>
            </a:r>
          </a:p>
          <a:p>
            <a:pPr algn="just">
              <a:lnSpc>
                <a:spcPts val="5579"/>
              </a:lnSpc>
              <a:spcBef>
                <a:spcPct val="0"/>
              </a:spcBef>
            </a:pPr>
            <a:endParaRPr lang="en-US" sz="3719" spc="37">
              <a:solidFill>
                <a:srgbClr val="FFFFFF"/>
              </a:solidFill>
              <a:latin typeface="Montserrat"/>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t="7702" b="10928"/>
          <a:stretch>
            <a:fillRect/>
          </a:stretch>
        </p:blipFill>
        <p:spPr>
          <a:xfrm>
            <a:off x="1999181" y="5143500"/>
            <a:ext cx="9460122" cy="4334814"/>
          </a:xfrm>
          <a:prstGeom prst="rect">
            <a:avLst/>
          </a:prstGeom>
        </p:spPr>
      </p:pic>
      <p:sp>
        <p:nvSpPr>
          <p:cNvPr id="4" name="TextBox 4"/>
          <p:cNvSpPr txBox="1"/>
          <p:nvPr/>
        </p:nvSpPr>
        <p:spPr>
          <a:xfrm>
            <a:off x="834604" y="-104775"/>
            <a:ext cx="16424696" cy="5601856"/>
          </a:xfrm>
          <a:prstGeom prst="rect">
            <a:avLst/>
          </a:prstGeom>
        </p:spPr>
        <p:txBody>
          <a:bodyPr lIns="0" tIns="0" rIns="0" bIns="0" rtlCol="0" anchor="t">
            <a:spAutoFit/>
          </a:bodyPr>
          <a:lstStyle/>
          <a:p>
            <a:pPr algn="just">
              <a:lnSpc>
                <a:spcPts val="5579"/>
              </a:lnSpc>
            </a:pPr>
            <a:endParaRPr/>
          </a:p>
          <a:p>
            <a:pPr algn="just">
              <a:lnSpc>
                <a:spcPts val="5579"/>
              </a:lnSpc>
            </a:pPr>
            <a:r>
              <a:rPr lang="en-US" sz="3719" spc="37">
                <a:solidFill>
                  <a:srgbClr val="FF1616"/>
                </a:solidFill>
                <a:latin typeface="Montserrat Bold"/>
              </a:rPr>
              <a:t>Xu thế giá tăng:</a:t>
            </a:r>
          </a:p>
          <a:p>
            <a:pPr algn="just">
              <a:lnSpc>
                <a:spcPts val="5579"/>
              </a:lnSpc>
            </a:pPr>
            <a:r>
              <a:rPr lang="en-US" sz="3719" spc="37">
                <a:solidFill>
                  <a:srgbClr val="FFFFFF"/>
                </a:solidFill>
                <a:latin typeface="Montserrat"/>
              </a:rPr>
              <a:t>Đường xu thế giá tăng là một đường dốc lên nối hai hay nhiều điểm đáy trên đường giá chứng khoán. Các điểm đáy này phải cao dần lên để đảm bảo đường xu thế là dốc lên. Đường xu thế hướng lên giống như một đường hỗ trợ và cho thấy mức cầu thực tế (cầu – cung) của chứng khoán đó tăng lên ngay cả khi giá đang tăng.</a:t>
            </a:r>
          </a:p>
          <a:p>
            <a:pPr algn="just">
              <a:lnSpc>
                <a:spcPts val="5579"/>
              </a:lnSpc>
              <a:spcBef>
                <a:spcPct val="0"/>
              </a:spcBef>
            </a:pPr>
            <a:endParaRPr lang="en-US" sz="3719" spc="37">
              <a:solidFill>
                <a:srgbClr val="FFFFFF"/>
              </a:solidFill>
              <a:latin typeface="Montserrat"/>
            </a:endParaRPr>
          </a:p>
        </p:txBody>
      </p:sp>
      <p:sp>
        <p:nvSpPr>
          <p:cNvPr id="5" name="TextBox 5"/>
          <p:cNvSpPr txBox="1"/>
          <p:nvPr/>
        </p:nvSpPr>
        <p:spPr>
          <a:xfrm>
            <a:off x="11857402" y="7885544"/>
            <a:ext cx="4780781" cy="137275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Hình 6.8: Đường xu thế giá tăng</a:t>
            </a:r>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834604" y="5143500"/>
            <a:ext cx="8212348" cy="4229359"/>
          </a:xfrm>
          <a:prstGeom prst="rect">
            <a:avLst/>
          </a:prstGeom>
        </p:spPr>
      </p:pic>
      <p:pic>
        <p:nvPicPr>
          <p:cNvPr id="4" name="Picture 4"/>
          <p:cNvPicPr>
            <a:picLocks noChangeAspect="1"/>
          </p:cNvPicPr>
          <p:nvPr/>
        </p:nvPicPr>
        <p:blipFill>
          <a:blip r:embed="rId4"/>
          <a:srcRect/>
          <a:stretch>
            <a:fillRect/>
          </a:stretch>
        </p:blipFill>
        <p:spPr>
          <a:xfrm>
            <a:off x="9338096" y="5143500"/>
            <a:ext cx="7502000" cy="4210498"/>
          </a:xfrm>
          <a:prstGeom prst="rect">
            <a:avLst/>
          </a:prstGeom>
        </p:spPr>
      </p:pic>
      <p:sp>
        <p:nvSpPr>
          <p:cNvPr id="5" name="TextBox 5"/>
          <p:cNvSpPr txBox="1"/>
          <p:nvPr/>
        </p:nvSpPr>
        <p:spPr>
          <a:xfrm>
            <a:off x="834604" y="694612"/>
            <a:ext cx="16424696" cy="4192156"/>
          </a:xfrm>
          <a:prstGeom prst="rect">
            <a:avLst/>
          </a:prstGeom>
        </p:spPr>
        <p:txBody>
          <a:bodyPr lIns="0" tIns="0" rIns="0" bIns="0" rtlCol="0" anchor="t">
            <a:spAutoFit/>
          </a:bodyPr>
          <a:lstStyle/>
          <a:p>
            <a:pPr algn="just">
              <a:lnSpc>
                <a:spcPts val="5579"/>
              </a:lnSpc>
              <a:spcBef>
                <a:spcPct val="0"/>
              </a:spcBef>
            </a:pPr>
            <a:r>
              <a:rPr lang="en-US" sz="3719" spc="37">
                <a:solidFill>
                  <a:srgbClr val="FFFFFF"/>
                </a:solidFill>
                <a:latin typeface="Montserrat"/>
              </a:rPr>
              <a:t>Tăng giá kết hợp với tăng cầu thể hiện kỳ vọng rất lớn của bên mua. Khi đường giá chứng khoán vẫn dịch chuyển phía trên đường xu thế, thì xu thế giá tăng vẫn được coi là bền vững và còn tiếp diễn. Khi đường giá chứng khoán cắt đường xu thế từ trên xuống cho thấy cầu thực tế giảm và có thể có sự thay đổi về xu thế dao động của giá chứng khoán.</a:t>
            </a: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391478" y="1039026"/>
            <a:ext cx="7158966" cy="4104474"/>
          </a:xfrm>
          <a:prstGeom prst="rect">
            <a:avLst/>
          </a:prstGeom>
        </p:spPr>
      </p:pic>
      <p:pic>
        <p:nvPicPr>
          <p:cNvPr id="4" name="Picture 4"/>
          <p:cNvPicPr>
            <a:picLocks noChangeAspect="1"/>
          </p:cNvPicPr>
          <p:nvPr/>
        </p:nvPicPr>
        <p:blipFill>
          <a:blip r:embed="rId4"/>
          <a:srcRect r="5584"/>
          <a:stretch>
            <a:fillRect/>
          </a:stretch>
        </p:blipFill>
        <p:spPr>
          <a:xfrm>
            <a:off x="10391478" y="5325815"/>
            <a:ext cx="7158966" cy="4296696"/>
          </a:xfrm>
          <a:prstGeom prst="rect">
            <a:avLst/>
          </a:prstGeom>
        </p:spPr>
      </p:pic>
      <p:sp>
        <p:nvSpPr>
          <p:cNvPr id="5" name="TextBox 5"/>
          <p:cNvSpPr txBox="1"/>
          <p:nvPr/>
        </p:nvSpPr>
        <p:spPr>
          <a:xfrm>
            <a:off x="616590" y="559714"/>
            <a:ext cx="9419046" cy="9003275"/>
          </a:xfrm>
          <a:prstGeom prst="rect">
            <a:avLst/>
          </a:prstGeom>
        </p:spPr>
        <p:txBody>
          <a:bodyPr lIns="0" tIns="0" rIns="0" bIns="0" rtlCol="0" anchor="t">
            <a:spAutoFit/>
          </a:bodyPr>
          <a:lstStyle/>
          <a:p>
            <a:pPr algn="just">
              <a:lnSpc>
                <a:spcPts val="5540"/>
              </a:lnSpc>
            </a:pPr>
            <a:r>
              <a:rPr lang="en-US" sz="3693" spc="36">
                <a:solidFill>
                  <a:srgbClr val="FF1616"/>
                </a:solidFill>
                <a:latin typeface="Montserrat Bold"/>
              </a:rPr>
              <a:t>Xu thế giá giảm:</a:t>
            </a:r>
          </a:p>
          <a:p>
            <a:pPr algn="just">
              <a:lnSpc>
                <a:spcPts val="5540"/>
              </a:lnSpc>
            </a:pPr>
            <a:r>
              <a:rPr lang="en-US" sz="3693" spc="36">
                <a:solidFill>
                  <a:srgbClr val="FFFFFF"/>
                </a:solidFill>
                <a:latin typeface="Montserrat"/>
              </a:rPr>
              <a:t>Đường xu thế giá giảm là một đường dốc xuống, được hình thành bằng cách nối hai hay nhiều điểm đỉnh trên đường giá chứng khoán. Các điểm định này phải đảm bảo thấp dần xuống để đường xu thế là dốc xuống. </a:t>
            </a:r>
          </a:p>
          <a:p>
            <a:pPr algn="just">
              <a:lnSpc>
                <a:spcPts val="5540"/>
              </a:lnSpc>
            </a:pPr>
            <a:r>
              <a:rPr lang="en-US" sz="3693" spc="36">
                <a:solidFill>
                  <a:srgbClr val="FFFFFF"/>
                </a:solidFill>
                <a:latin typeface="Montserrat"/>
              </a:rPr>
              <a:t>Đường xu thế giá giảm có tính chất như một đường kháng cự và cho thấy cung thực tế (cung - cầu) tăng ngay cả khi giá đang giảm. </a:t>
            </a:r>
          </a:p>
          <a:p>
            <a:pPr algn="just">
              <a:lnSpc>
                <a:spcPts val="5540"/>
              </a:lnSpc>
              <a:spcBef>
                <a:spcPct val="0"/>
              </a:spcBef>
            </a:pPr>
            <a:r>
              <a:rPr lang="en-US" sz="3693" spc="36">
                <a:solidFill>
                  <a:srgbClr val="FFFFFF"/>
                </a:solidFill>
                <a:latin typeface="Montserrat"/>
              </a:rPr>
              <a:t>Giá giảm kết hợp với tăng cung cho thấy sự quyết tâm bán ra của bên bán.</a:t>
            </a:r>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834604" y="3808755"/>
            <a:ext cx="7578639" cy="5683979"/>
          </a:xfrm>
          <a:prstGeom prst="rect">
            <a:avLst/>
          </a:prstGeom>
        </p:spPr>
      </p:pic>
      <p:pic>
        <p:nvPicPr>
          <p:cNvPr id="4" name="Picture 4"/>
          <p:cNvPicPr>
            <a:picLocks noChangeAspect="1"/>
          </p:cNvPicPr>
          <p:nvPr/>
        </p:nvPicPr>
        <p:blipFill>
          <a:blip r:embed="rId4"/>
          <a:srcRect/>
          <a:stretch>
            <a:fillRect/>
          </a:stretch>
        </p:blipFill>
        <p:spPr>
          <a:xfrm>
            <a:off x="8733331" y="3808755"/>
            <a:ext cx="8525969" cy="5683979"/>
          </a:xfrm>
          <a:prstGeom prst="rect">
            <a:avLst/>
          </a:prstGeom>
        </p:spPr>
      </p:pic>
      <p:sp>
        <p:nvSpPr>
          <p:cNvPr id="5" name="TextBox 5"/>
          <p:cNvSpPr txBox="1"/>
          <p:nvPr/>
        </p:nvSpPr>
        <p:spPr>
          <a:xfrm>
            <a:off x="834604" y="652916"/>
            <a:ext cx="16424696" cy="2782456"/>
          </a:xfrm>
          <a:prstGeom prst="rect">
            <a:avLst/>
          </a:prstGeom>
        </p:spPr>
        <p:txBody>
          <a:bodyPr lIns="0" tIns="0" rIns="0" bIns="0" rtlCol="0" anchor="t">
            <a:spAutoFit/>
          </a:bodyPr>
          <a:lstStyle/>
          <a:p>
            <a:pPr algn="just">
              <a:lnSpc>
                <a:spcPts val="5579"/>
              </a:lnSpc>
              <a:spcBef>
                <a:spcPct val="0"/>
              </a:spcBef>
            </a:pPr>
            <a:r>
              <a:rPr lang="en-US" sz="3719" spc="37">
                <a:solidFill>
                  <a:srgbClr val="FFFFFF"/>
                </a:solidFill>
                <a:latin typeface="Montserrat"/>
              </a:rPr>
              <a:t>Khi đường giá vẫn nằm dưới đường xu thế, xu thế giá giảm vẫn còn tiếp diễn cho đến khi đường giá cắt đường xu thế từ dưới lên là dấu hiệu cung thực tế giảm và có thể bắt đầu một sự thay đổi xu thế giá của chứng khoán.</a:t>
            </a: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480936" y="4411231"/>
            <a:ext cx="7663064" cy="5105516"/>
          </a:xfrm>
          <a:prstGeom prst="rect">
            <a:avLst/>
          </a:prstGeom>
        </p:spPr>
      </p:pic>
      <p:pic>
        <p:nvPicPr>
          <p:cNvPr id="4" name="Picture 4"/>
          <p:cNvPicPr>
            <a:picLocks noChangeAspect="1"/>
          </p:cNvPicPr>
          <p:nvPr/>
        </p:nvPicPr>
        <p:blipFill>
          <a:blip r:embed="rId4"/>
          <a:srcRect/>
          <a:stretch>
            <a:fillRect/>
          </a:stretch>
        </p:blipFill>
        <p:spPr>
          <a:xfrm>
            <a:off x="9552861" y="4411231"/>
            <a:ext cx="7706439" cy="5105516"/>
          </a:xfrm>
          <a:prstGeom prst="rect">
            <a:avLst/>
          </a:prstGeom>
        </p:spPr>
      </p:pic>
      <p:sp>
        <p:nvSpPr>
          <p:cNvPr id="5" name="TextBox 5"/>
          <p:cNvSpPr txBox="1"/>
          <p:nvPr/>
        </p:nvSpPr>
        <p:spPr>
          <a:xfrm>
            <a:off x="514350" y="923925"/>
            <a:ext cx="17259300" cy="34873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Mấu chốt của phân tích xu thế là xác định thời điểm thay đổi của xu thể hiện tại từ đó nhà đầu tư có thể tham gia hay rút lui đúng lúc. Lý thuyết về xu thế chỉ ra rằng, khi đường xu thế xuyên qua đường giá là dấu hiệu của sự thay đổi xu thế, đưa ra dấu hiệu mua hay bán cho nhà đầu tư.</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4D81"/>
        </a:solidFill>
        <a:effectLst/>
      </p:bgPr>
    </p:bg>
    <p:spTree>
      <p:nvGrpSpPr>
        <p:cNvPr id="1" name=""/>
        <p:cNvGrpSpPr/>
        <p:nvPr/>
      </p:nvGrpSpPr>
      <p:grpSpPr>
        <a:xfrm>
          <a:off x="0" y="0"/>
          <a:ext cx="0" cy="0"/>
          <a:chOff x="0" y="0"/>
          <a:chExt cx="0" cy="0"/>
        </a:xfrm>
      </p:grpSpPr>
      <p:sp>
        <p:nvSpPr>
          <p:cNvPr id="2" name="TextBox 2"/>
          <p:cNvSpPr txBox="1"/>
          <p:nvPr/>
        </p:nvSpPr>
        <p:spPr>
          <a:xfrm>
            <a:off x="814165" y="904875"/>
            <a:ext cx="16659670" cy="3962401"/>
          </a:xfrm>
          <a:prstGeom prst="rect">
            <a:avLst/>
          </a:prstGeom>
        </p:spPr>
        <p:txBody>
          <a:bodyPr lIns="0" tIns="0" rIns="0" bIns="0" rtlCol="0" anchor="t">
            <a:spAutoFit/>
          </a:bodyPr>
          <a:lstStyle/>
          <a:p>
            <a:pPr algn="just">
              <a:lnSpc>
                <a:spcPts val="6299"/>
              </a:lnSpc>
            </a:pPr>
            <a:r>
              <a:rPr lang="en-US" sz="4499">
                <a:solidFill>
                  <a:srgbClr val="FFFFFF"/>
                </a:solidFill>
                <a:latin typeface="Poppins"/>
              </a:rPr>
              <a:t>Nhiều nhà đầu tư cũng như giới nghiên cứu nhận thấy rằng giá chứng khoán không dịch chuyển một cách ngẫu nhiên, chúng dịch chuyển theo hướng lặp đi lặp lại và tạo thành những hình mẫu nhất định.</a:t>
            </a:r>
          </a:p>
          <a:p>
            <a:pPr algn="just">
              <a:lnSpc>
                <a:spcPts val="6299"/>
              </a:lnSpc>
            </a:pPr>
            <a:endParaRPr lang="en-US" sz="4499">
              <a:solidFill>
                <a:srgbClr val="FFFFFF"/>
              </a:solidFill>
              <a:latin typeface="Poppins"/>
            </a:endParaRPr>
          </a:p>
        </p:txBody>
      </p:sp>
      <p:pic>
        <p:nvPicPr>
          <p:cNvPr id="3" name="Picture 3"/>
          <p:cNvPicPr>
            <a:picLocks noChangeAspect="1"/>
          </p:cNvPicPr>
          <p:nvPr/>
        </p:nvPicPr>
        <p:blipFill>
          <a:blip r:embed="rId2"/>
          <a:srcRect/>
          <a:stretch>
            <a:fillRect/>
          </a:stretch>
        </p:blipFill>
        <p:spPr>
          <a:xfrm>
            <a:off x="8820506" y="4867276"/>
            <a:ext cx="7773249" cy="4623743"/>
          </a:xfrm>
          <a:prstGeom prst="rect">
            <a:avLst/>
          </a:prstGeom>
        </p:spPr>
      </p:pic>
      <p:pic>
        <p:nvPicPr>
          <p:cNvPr id="4" name="Picture 4"/>
          <p:cNvPicPr>
            <a:picLocks noChangeAspect="1"/>
          </p:cNvPicPr>
          <p:nvPr/>
        </p:nvPicPr>
        <p:blipFill>
          <a:blip r:embed="rId3"/>
          <a:srcRect/>
          <a:stretch>
            <a:fillRect/>
          </a:stretch>
        </p:blipFill>
        <p:spPr>
          <a:xfrm>
            <a:off x="1028700" y="4904454"/>
            <a:ext cx="6879847" cy="4586565"/>
          </a:xfrm>
          <a:prstGeom prst="rect">
            <a:avLst/>
          </a:prstGeom>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t="7525" b="13342"/>
          <a:stretch>
            <a:fillRect/>
          </a:stretch>
        </p:blipFill>
        <p:spPr>
          <a:xfrm>
            <a:off x="638175" y="4593422"/>
            <a:ext cx="9266234" cy="4399512"/>
          </a:xfrm>
          <a:prstGeom prst="rect">
            <a:avLst/>
          </a:prstGeom>
        </p:spPr>
      </p:pic>
      <p:sp>
        <p:nvSpPr>
          <p:cNvPr id="4" name="TextBox 4"/>
          <p:cNvSpPr txBox="1"/>
          <p:nvPr/>
        </p:nvSpPr>
        <p:spPr>
          <a:xfrm>
            <a:off x="619125" y="923925"/>
            <a:ext cx="13656618" cy="6679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Tóm lại có 3 yếu tố để đánh giá về giá trị của một xu thế:</a:t>
            </a:r>
          </a:p>
        </p:txBody>
      </p:sp>
      <p:sp>
        <p:nvSpPr>
          <p:cNvPr id="5" name="TextBox 5"/>
          <p:cNvSpPr txBox="1"/>
          <p:nvPr/>
        </p:nvSpPr>
        <p:spPr>
          <a:xfrm>
            <a:off x="619125" y="2192322"/>
            <a:ext cx="17259300" cy="2077606"/>
          </a:xfrm>
          <a:prstGeom prst="rect">
            <a:avLst/>
          </a:prstGeom>
        </p:spPr>
        <p:txBody>
          <a:bodyPr lIns="0" tIns="0" rIns="0" bIns="0" rtlCol="0" anchor="t">
            <a:spAutoFit/>
          </a:bodyPr>
          <a:lstStyle/>
          <a:p>
            <a:pPr>
              <a:lnSpc>
                <a:spcPts val="5579"/>
              </a:lnSpc>
            </a:pPr>
            <a:r>
              <a:rPr lang="en-US" sz="3719" spc="37">
                <a:solidFill>
                  <a:srgbClr val="FFFFFF"/>
                </a:solidFill>
                <a:latin typeface="Montserrat"/>
              </a:rPr>
              <a:t>Số các đỉnh hoặc đáy hình thành trên hoặc gần đường Trendline. Khoảng thời gian diễn ra xu thế </a:t>
            </a:r>
          </a:p>
          <a:p>
            <a:pPr>
              <a:lnSpc>
                <a:spcPts val="5579"/>
              </a:lnSpc>
              <a:spcBef>
                <a:spcPct val="0"/>
              </a:spcBef>
            </a:pPr>
            <a:r>
              <a:rPr lang="en-US" sz="3719" spc="37">
                <a:solidFill>
                  <a:srgbClr val="FFFFFF"/>
                </a:solidFill>
                <a:latin typeface="Montserrat"/>
              </a:rPr>
              <a:t>Độ dốc của đường xu thế.</a:t>
            </a:r>
          </a:p>
        </p:txBody>
      </p:sp>
      <p:sp>
        <p:nvSpPr>
          <p:cNvPr id="6" name="TextBox 6"/>
          <p:cNvSpPr txBox="1"/>
          <p:nvPr/>
        </p:nvSpPr>
        <p:spPr>
          <a:xfrm>
            <a:off x="10387383" y="4165153"/>
            <a:ext cx="6871917" cy="5601856"/>
          </a:xfrm>
          <a:prstGeom prst="rect">
            <a:avLst/>
          </a:prstGeom>
        </p:spPr>
        <p:txBody>
          <a:bodyPr lIns="0" tIns="0" rIns="0" bIns="0" rtlCol="0" anchor="t">
            <a:spAutoFit/>
          </a:bodyPr>
          <a:lstStyle/>
          <a:p>
            <a:pPr>
              <a:lnSpc>
                <a:spcPts val="5579"/>
              </a:lnSpc>
            </a:pPr>
            <a:r>
              <a:rPr lang="en-US" sz="3719" spc="37">
                <a:solidFill>
                  <a:srgbClr val="FFFFFF"/>
                </a:solidFill>
                <a:latin typeface="Montserrat"/>
              </a:rPr>
              <a:t>Một xu thế được coi là bền vững khi càng nhiều đỉnh hoặc đáy hình thành trên hoặc gần đường xu thế hay khoảng thời gian diễn ra xu thế càng dài, độ dốc của đường xu thế càng lớn.</a:t>
            </a:r>
          </a:p>
          <a:p>
            <a:pPr>
              <a:lnSpc>
                <a:spcPts val="5579"/>
              </a:lnSpc>
              <a:spcBef>
                <a:spcPct val="0"/>
              </a:spcBef>
            </a:pPr>
            <a:endParaRPr lang="en-US" sz="3719" spc="37">
              <a:solidFill>
                <a:srgbClr val="FFFFFF"/>
              </a:solidFill>
              <a:latin typeface="Montserrat"/>
            </a:endParaRPr>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a:grpSpLocks noChangeAspect="1"/>
          </p:cNvGrpSpPr>
          <p:nvPr/>
        </p:nvGrpSpPr>
        <p:grpSpPr>
          <a:xfrm>
            <a:off x="8046005" y="-90854"/>
            <a:ext cx="12985223" cy="10468707"/>
            <a:chOff x="0" y="0"/>
            <a:chExt cx="6553200" cy="5283200"/>
          </a:xfrm>
        </p:grpSpPr>
        <p:sp>
          <p:nvSpPr>
            <p:cNvPr id="4" name="Freeform 4"/>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0502" r="-10502"/>
              </a:stretch>
            </a:blip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6625091"/>
            <a:ext cx="4144945" cy="4114800"/>
          </a:xfrm>
          <a:prstGeom prst="rect">
            <a:avLst/>
          </a:prstGeom>
        </p:spPr>
      </p:pic>
      <p:sp>
        <p:nvSpPr>
          <p:cNvPr id="6" name="TextBox 6"/>
          <p:cNvSpPr txBox="1"/>
          <p:nvPr/>
        </p:nvSpPr>
        <p:spPr>
          <a:xfrm>
            <a:off x="1319844" y="933450"/>
            <a:ext cx="13218773" cy="3124200"/>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1.4.2. KÊNH XU THẾ (TREND CHANNELS)</a:t>
            </a:r>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l="6855" t="14131" r="12306" b="14213"/>
          <a:stretch>
            <a:fillRect/>
          </a:stretch>
        </p:blipFill>
        <p:spPr>
          <a:xfrm>
            <a:off x="9402795" y="717665"/>
            <a:ext cx="8254093" cy="4018729"/>
          </a:xfrm>
          <a:prstGeom prst="rect">
            <a:avLst/>
          </a:prstGeom>
        </p:spPr>
      </p:pic>
      <p:pic>
        <p:nvPicPr>
          <p:cNvPr id="4" name="Picture 4"/>
          <p:cNvPicPr>
            <a:picLocks noChangeAspect="1"/>
          </p:cNvPicPr>
          <p:nvPr/>
        </p:nvPicPr>
        <p:blipFill>
          <a:blip r:embed="rId4"/>
          <a:srcRect/>
          <a:stretch>
            <a:fillRect/>
          </a:stretch>
        </p:blipFill>
        <p:spPr>
          <a:xfrm>
            <a:off x="9402795" y="4736394"/>
            <a:ext cx="8254093" cy="5143500"/>
          </a:xfrm>
          <a:prstGeom prst="rect">
            <a:avLst/>
          </a:prstGeom>
        </p:spPr>
      </p:pic>
      <p:sp>
        <p:nvSpPr>
          <p:cNvPr id="5" name="TextBox 5"/>
          <p:cNvSpPr txBox="1"/>
          <p:nvPr/>
        </p:nvSpPr>
        <p:spPr>
          <a:xfrm>
            <a:off x="478761" y="528060"/>
            <a:ext cx="8924034" cy="91261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Kênh xu thế là khoảng dao động của giá được xác định bởi hai đường, một là đường xu thế, đường còn lại song song với nó được gọi là đường kênh. </a:t>
            </a:r>
          </a:p>
          <a:p>
            <a:pPr>
              <a:lnSpc>
                <a:spcPts val="5579"/>
              </a:lnSpc>
              <a:spcBef>
                <a:spcPct val="0"/>
              </a:spcBef>
            </a:pPr>
            <a:r>
              <a:rPr lang="en-US" sz="3719" spc="37">
                <a:solidFill>
                  <a:srgbClr val="FFFFFF"/>
                </a:solidFill>
                <a:latin typeface="Montserrat"/>
              </a:rPr>
              <a:t>Trong một kênh xu thế hướng lên, dải trên của kênh xu thế là đường nối các đỉnh của đường giá chứng khoán.</a:t>
            </a:r>
          </a:p>
          <a:p>
            <a:pPr>
              <a:lnSpc>
                <a:spcPts val="5579"/>
              </a:lnSpc>
              <a:spcBef>
                <a:spcPct val="0"/>
              </a:spcBef>
            </a:pPr>
            <a:r>
              <a:rPr lang="en-US" sz="3719" spc="37">
                <a:solidFill>
                  <a:srgbClr val="FFFFFF"/>
                </a:solidFill>
                <a:latin typeface="Montserrat"/>
              </a:rPr>
              <a:t>Ngược lại trong một kênh xu thế hướng xuống, dải dưới của kênh xu thế là đường nối các điểm đáy của đường giá chứng khoán.</a:t>
            </a:r>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496093" y="5811753"/>
            <a:ext cx="8387107" cy="4357132"/>
          </a:xfrm>
          <a:prstGeom prst="rect">
            <a:avLst/>
          </a:prstGeom>
        </p:spPr>
      </p:pic>
      <p:sp>
        <p:nvSpPr>
          <p:cNvPr id="4" name="TextBox 4"/>
          <p:cNvSpPr txBox="1"/>
          <p:nvPr/>
        </p:nvSpPr>
        <p:spPr>
          <a:xfrm>
            <a:off x="763438" y="568082"/>
            <a:ext cx="16761125" cy="48970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Kênh xu thế được xem như một chỉ báo mục tiêu, đưa ra cảm nhận chung về xu hướng và dự báo về những thay đổi giá. </a:t>
            </a:r>
          </a:p>
          <a:p>
            <a:pPr>
              <a:lnSpc>
                <a:spcPts val="5579"/>
              </a:lnSpc>
              <a:spcBef>
                <a:spcPct val="0"/>
              </a:spcBef>
            </a:pPr>
            <a:r>
              <a:rPr lang="en-US" sz="3719" spc="37">
                <a:solidFill>
                  <a:srgbClr val="FFFFFF"/>
                </a:solidFill>
                <a:latin typeface="Montserrat"/>
              </a:rPr>
              <a:t>Khi giá chứng khoán đang dịch chuyển theo một xu thế, nếu đường giá chứng khoán chạm vào dải trên của kênh xu thế thì sẽ có khả năng dịch chuyển trở lại dải phía dưới của kênh xu thế và ngược lại. </a:t>
            </a:r>
          </a:p>
          <a:p>
            <a:pPr>
              <a:lnSpc>
                <a:spcPts val="5579"/>
              </a:lnSpc>
              <a:spcBef>
                <a:spcPct val="0"/>
              </a:spcBef>
            </a:pPr>
            <a:r>
              <a:rPr lang="en-US" sz="3719" spc="37">
                <a:solidFill>
                  <a:srgbClr val="FFFFFF"/>
                </a:solidFill>
                <a:latin typeface="Montserrat"/>
              </a:rPr>
              <a:t>Đây là dự báo hữu hiệu về sự dịch chuyển của đường giá chứng khoán trong việc ra quyết định mua vào hay bán ra trong ngắn hạn.</a:t>
            </a:r>
          </a:p>
        </p:txBody>
      </p:sp>
      <p:sp>
        <p:nvSpPr>
          <p:cNvPr id="5" name="TextBox 5"/>
          <p:cNvSpPr txBox="1"/>
          <p:nvPr/>
        </p:nvSpPr>
        <p:spPr>
          <a:xfrm>
            <a:off x="9883200" y="7885544"/>
            <a:ext cx="6269743" cy="137275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Hình 6.11 Kênh xu thế hướng xuống</a:t>
            </a:r>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a:grpSpLocks noChangeAspect="1"/>
          </p:cNvGrpSpPr>
          <p:nvPr/>
        </p:nvGrpSpPr>
        <p:grpSpPr>
          <a:xfrm>
            <a:off x="8046005" y="-90854"/>
            <a:ext cx="12985223" cy="10468707"/>
            <a:chOff x="0" y="0"/>
            <a:chExt cx="6553200" cy="5283200"/>
          </a:xfrm>
        </p:grpSpPr>
        <p:sp>
          <p:nvSpPr>
            <p:cNvPr id="4" name="Freeform 4"/>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59874" r="-59874"/>
              </a:stretch>
            </a:blip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7695273"/>
            <a:ext cx="5724699" cy="2591727"/>
          </a:xfrm>
          <a:prstGeom prst="rect">
            <a:avLst/>
          </a:prstGeom>
        </p:spPr>
      </p:pic>
      <p:sp>
        <p:nvSpPr>
          <p:cNvPr id="6" name="TextBox 6"/>
          <p:cNvSpPr txBox="1"/>
          <p:nvPr/>
        </p:nvSpPr>
        <p:spPr>
          <a:xfrm>
            <a:off x="1319844" y="933450"/>
            <a:ext cx="13898109" cy="3124200"/>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1.4.3. MỨC HỖ TRỢ VÀ MỨC KHÁNG CỰ</a:t>
            </a:r>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827724" y="2637017"/>
            <a:ext cx="7882287" cy="4590938"/>
          </a:xfrm>
          <a:prstGeom prst="rect">
            <a:avLst/>
          </a:prstGeom>
        </p:spPr>
      </p:pic>
      <p:sp>
        <p:nvSpPr>
          <p:cNvPr id="4" name="TextBox 4"/>
          <p:cNvSpPr txBox="1"/>
          <p:nvPr/>
        </p:nvSpPr>
        <p:spPr>
          <a:xfrm>
            <a:off x="0" y="885825"/>
            <a:ext cx="10965667" cy="904875"/>
          </a:xfrm>
          <a:prstGeom prst="rect">
            <a:avLst/>
          </a:prstGeom>
        </p:spPr>
        <p:txBody>
          <a:bodyPr lIns="0" tIns="0" rIns="0" bIns="0" rtlCol="0" anchor="t">
            <a:spAutoFit/>
          </a:bodyPr>
          <a:lstStyle/>
          <a:p>
            <a:pPr algn="ctr">
              <a:lnSpc>
                <a:spcPts val="7500"/>
              </a:lnSpc>
              <a:spcBef>
                <a:spcPct val="0"/>
              </a:spcBef>
            </a:pPr>
            <a:r>
              <a:rPr lang="en-US" sz="5000" spc="50">
                <a:solidFill>
                  <a:srgbClr val="FFFFFF"/>
                </a:solidFill>
                <a:latin typeface="Montserrat Bold"/>
              </a:rPr>
              <a:t>a.Mức hỗ trợ (Support Level)</a:t>
            </a:r>
          </a:p>
        </p:txBody>
      </p:sp>
      <p:sp>
        <p:nvSpPr>
          <p:cNvPr id="5" name="TextBox 5"/>
          <p:cNvSpPr txBox="1"/>
          <p:nvPr/>
        </p:nvSpPr>
        <p:spPr>
          <a:xfrm>
            <a:off x="608158" y="2330948"/>
            <a:ext cx="8993121" cy="48970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Mức hỗ trợ là mức giá mà tại đó xu thế giảm giá của chứng khoán dừng lại vì cầu lớn hơn cung.</a:t>
            </a:r>
          </a:p>
          <a:p>
            <a:pPr>
              <a:lnSpc>
                <a:spcPts val="5579"/>
              </a:lnSpc>
              <a:spcBef>
                <a:spcPct val="0"/>
              </a:spcBef>
            </a:pPr>
            <a:r>
              <a:rPr lang="en-US" sz="3719" spc="37">
                <a:solidFill>
                  <a:srgbClr val="FFFFFF"/>
                </a:solidFill>
                <a:latin typeface="Montserrat"/>
              </a:rPr>
              <a:t> Các nhà phân tích kỹ thuật xác định mức hỗ trợ là mức thấp nhất mà giá chứng khoán đã đạt tới tại một thời điểm nào đó trong quá khứ. </a:t>
            </a:r>
          </a:p>
        </p:txBody>
      </p:sp>
      <p:sp>
        <p:nvSpPr>
          <p:cNvPr id="6" name="TextBox 6"/>
          <p:cNvSpPr txBox="1"/>
          <p:nvPr/>
        </p:nvSpPr>
        <p:spPr>
          <a:xfrm>
            <a:off x="10078842" y="7506855"/>
            <a:ext cx="4923681"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Hình 6.12 Mức hỗ trợ</a:t>
            </a:r>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8885205" y="2973710"/>
            <a:ext cx="7555793" cy="4722371"/>
          </a:xfrm>
          <a:prstGeom prst="rect">
            <a:avLst/>
          </a:prstGeom>
        </p:spPr>
      </p:pic>
      <p:pic>
        <p:nvPicPr>
          <p:cNvPr id="4" name="Picture 4"/>
          <p:cNvPicPr>
            <a:picLocks noChangeAspect="1"/>
          </p:cNvPicPr>
          <p:nvPr/>
        </p:nvPicPr>
        <p:blipFill>
          <a:blip r:embed="rId4"/>
          <a:srcRect l="34389"/>
          <a:stretch>
            <a:fillRect/>
          </a:stretch>
        </p:blipFill>
        <p:spPr>
          <a:xfrm>
            <a:off x="1319844" y="2973710"/>
            <a:ext cx="7085158" cy="4859443"/>
          </a:xfrm>
          <a:prstGeom prst="rect">
            <a:avLst/>
          </a:prstGeom>
        </p:spPr>
      </p:pic>
      <p:sp>
        <p:nvSpPr>
          <p:cNvPr id="5" name="TextBox 5"/>
          <p:cNvSpPr txBox="1"/>
          <p:nvPr/>
        </p:nvSpPr>
        <p:spPr>
          <a:xfrm>
            <a:off x="514350" y="550934"/>
            <a:ext cx="17773650" cy="27824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Khi giá của một chứng khoán đang giảm dần xuống mức hỗ trợ, nhà phân tích kỹ thuật cho rằng nó đang “thử cận dưới”, nghĩa là giá chứng khoán được kỳ vọng sẽ tăng trở lại khi đạt tới mức hỗ trợ. </a:t>
            </a:r>
          </a:p>
          <a:p>
            <a:pPr>
              <a:lnSpc>
                <a:spcPts val="5579"/>
              </a:lnSpc>
              <a:spcBef>
                <a:spcPct val="0"/>
              </a:spcBef>
            </a:pPr>
            <a:endParaRPr lang="en-US" sz="3719" spc="37">
              <a:solidFill>
                <a:srgbClr val="FFFFFF"/>
              </a:solidFill>
              <a:latin typeface="Montserrat"/>
            </a:endParaRPr>
          </a:p>
        </p:txBody>
      </p:sp>
      <p:sp>
        <p:nvSpPr>
          <p:cNvPr id="6" name="TextBox 6"/>
          <p:cNvSpPr txBox="1"/>
          <p:nvPr/>
        </p:nvSpPr>
        <p:spPr>
          <a:xfrm>
            <a:off x="1028700" y="8096135"/>
            <a:ext cx="17259300" cy="13727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Nếu giá chứng khoán tiếp tục vượt qua mức hỗ trợ, triển vọng của chứng khoán đó sẽ bị coi là rất tiêu cực.</a:t>
            </a:r>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452619" y="2293162"/>
            <a:ext cx="11835381" cy="5343512"/>
          </a:xfrm>
          <a:prstGeom prst="rect">
            <a:avLst/>
          </a:prstGeom>
        </p:spPr>
      </p:pic>
      <p:sp>
        <p:nvSpPr>
          <p:cNvPr id="4" name="TextBox 4"/>
          <p:cNvSpPr txBox="1"/>
          <p:nvPr/>
        </p:nvSpPr>
        <p:spPr>
          <a:xfrm>
            <a:off x="252320" y="567981"/>
            <a:ext cx="17265770" cy="13727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Thông thường mức hỗ trợ sẽ hình thành sau khi cổ phiếu đã trải qua một đợt lên giá đáng kể và bắt đầu có dấu hiệu bán ra để thu lợi. </a:t>
            </a:r>
          </a:p>
        </p:txBody>
      </p:sp>
      <p:sp>
        <p:nvSpPr>
          <p:cNvPr id="5" name="TextBox 5"/>
          <p:cNvSpPr txBox="1"/>
          <p:nvPr/>
        </p:nvSpPr>
        <p:spPr>
          <a:xfrm>
            <a:off x="252320" y="2625856"/>
            <a:ext cx="6200299" cy="4573347"/>
          </a:xfrm>
          <a:prstGeom prst="rect">
            <a:avLst/>
          </a:prstGeom>
        </p:spPr>
        <p:txBody>
          <a:bodyPr lIns="0" tIns="0" rIns="0" bIns="0" rtlCol="0" anchor="t">
            <a:spAutoFit/>
          </a:bodyPr>
          <a:lstStyle/>
          <a:p>
            <a:pPr>
              <a:lnSpc>
                <a:spcPts val="5202"/>
              </a:lnSpc>
              <a:spcBef>
                <a:spcPct val="0"/>
              </a:spcBef>
            </a:pPr>
            <a:r>
              <a:rPr lang="en-US" sz="3468" spc="34">
                <a:solidFill>
                  <a:srgbClr val="FFFFFF"/>
                </a:solidFill>
                <a:latin typeface="Montserrat"/>
              </a:rPr>
              <a:t>Các nhà phân tích kỹ thuật cho rằng tại một mức giá nào đó những người đầu tư chưa mua vào trong đợt lên giá đầu tiên và chờ đợi một sự đảo chiều sẽ bắt đầu mua cổ phiếu. </a:t>
            </a:r>
          </a:p>
        </p:txBody>
      </p:sp>
      <p:sp>
        <p:nvSpPr>
          <p:cNvPr id="6" name="TextBox 6"/>
          <p:cNvSpPr txBox="1"/>
          <p:nvPr/>
        </p:nvSpPr>
        <p:spPr>
          <a:xfrm>
            <a:off x="252320" y="7885544"/>
            <a:ext cx="17265770" cy="13727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Khi giá đạt tới mức hỗ trợ này, nhu cầu đối với cổ phiếu sẽ tăng mạnh, kéo theo sự gia tăng về giá và khối lượng giao dịch.</a:t>
            </a:r>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737556" y="2147116"/>
            <a:ext cx="17259300" cy="27824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Ngược lại với mức hỗ trợ, mức kháng cự là bán ra. Họ cũng cho rằng khi giá chứng khoán vượt qua mức kháng cự sẽ là một dấu hiệu rất tích cực vì nó báo hiệu giá chứng khoán sẽ tiếp tục đạt tới một cao điểm mới.</a:t>
            </a:r>
          </a:p>
        </p:txBody>
      </p:sp>
      <p:pic>
        <p:nvPicPr>
          <p:cNvPr id="4" name="Picture 4"/>
          <p:cNvPicPr>
            <a:picLocks noChangeAspect="1"/>
          </p:cNvPicPr>
          <p:nvPr/>
        </p:nvPicPr>
        <p:blipFill>
          <a:blip r:embed="rId3"/>
          <a:srcRect/>
          <a:stretch>
            <a:fillRect/>
          </a:stretch>
        </p:blipFill>
        <p:spPr>
          <a:xfrm>
            <a:off x="2351845" y="5386771"/>
            <a:ext cx="6792155" cy="3871529"/>
          </a:xfrm>
          <a:prstGeom prst="rect">
            <a:avLst/>
          </a:prstGeom>
        </p:spPr>
      </p:pic>
      <p:pic>
        <p:nvPicPr>
          <p:cNvPr id="5" name="Picture 5"/>
          <p:cNvPicPr>
            <a:picLocks noChangeAspect="1"/>
          </p:cNvPicPr>
          <p:nvPr/>
        </p:nvPicPr>
        <p:blipFill>
          <a:blip r:embed="rId4"/>
          <a:srcRect/>
          <a:stretch>
            <a:fillRect/>
          </a:stretch>
        </p:blipFill>
        <p:spPr>
          <a:xfrm>
            <a:off x="10500083" y="4686230"/>
            <a:ext cx="6759217" cy="4572070"/>
          </a:xfrm>
          <a:prstGeom prst="rect">
            <a:avLst/>
          </a:prstGeom>
        </p:spPr>
      </p:pic>
      <p:sp>
        <p:nvSpPr>
          <p:cNvPr id="6" name="TextBox 6"/>
          <p:cNvSpPr txBox="1"/>
          <p:nvPr/>
        </p:nvSpPr>
        <p:spPr>
          <a:xfrm>
            <a:off x="1028700" y="885825"/>
            <a:ext cx="11701324" cy="904875"/>
          </a:xfrm>
          <a:prstGeom prst="rect">
            <a:avLst/>
          </a:prstGeom>
        </p:spPr>
        <p:txBody>
          <a:bodyPr lIns="0" tIns="0" rIns="0" bIns="0" rtlCol="0" anchor="t">
            <a:spAutoFit/>
          </a:bodyPr>
          <a:lstStyle/>
          <a:p>
            <a:pPr algn="ctr">
              <a:lnSpc>
                <a:spcPts val="7500"/>
              </a:lnSpc>
              <a:spcBef>
                <a:spcPct val="0"/>
              </a:spcBef>
            </a:pPr>
            <a:r>
              <a:rPr lang="en-US" sz="5000" spc="50">
                <a:solidFill>
                  <a:srgbClr val="FFFFFF"/>
                </a:solidFill>
                <a:latin typeface="Montserrat Bold"/>
              </a:rPr>
              <a:t>b. Mức kháng cự (Resistance Level)</a:t>
            </a:r>
          </a:p>
        </p:txBody>
      </p:sp>
      <p:sp>
        <p:nvSpPr>
          <p:cNvPr id="7" name="TextBox 7"/>
          <p:cNvSpPr txBox="1"/>
          <p:nvPr/>
        </p:nvSpPr>
        <p:spPr>
          <a:xfrm>
            <a:off x="10993988" y="9407630"/>
            <a:ext cx="5771406"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Hình 6.13 Mức kháng cự</a:t>
            </a:r>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0327" r="1521" b="7627"/>
          <a:stretch>
            <a:fillRect/>
          </a:stretch>
        </p:blipFill>
        <p:spPr>
          <a:xfrm>
            <a:off x="3328037" y="4713129"/>
            <a:ext cx="11631926" cy="5218123"/>
          </a:xfrm>
          <a:prstGeom prst="rect">
            <a:avLst/>
          </a:prstGeom>
        </p:spPr>
      </p:pic>
      <p:sp>
        <p:nvSpPr>
          <p:cNvPr id="4" name="TextBox 4"/>
          <p:cNvSpPr txBox="1"/>
          <p:nvPr/>
        </p:nvSpPr>
        <p:spPr>
          <a:xfrm>
            <a:off x="381722" y="923925"/>
            <a:ext cx="17524555" cy="34873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Mức kháng cự có xu hướng hình thành sau khi cổ phiếu đã trải qua một đợt giảm giá từ một mức giá cao hơn.</a:t>
            </a:r>
          </a:p>
          <a:p>
            <a:pPr>
              <a:lnSpc>
                <a:spcPts val="5579"/>
              </a:lnSpc>
              <a:spcBef>
                <a:spcPct val="0"/>
              </a:spcBef>
            </a:pPr>
            <a:r>
              <a:rPr lang="en-US" sz="3719" spc="37">
                <a:solidFill>
                  <a:srgbClr val="FFFFFF"/>
                </a:solidFill>
                <a:latin typeface="Montserrat"/>
              </a:rPr>
              <a:t> Các nhà phân tích kỹ thuật cho rằng sự giảm giá trước đó khiến cho một số người đầu tư đã mua cổ phiếu tại một mức giá cao hơn trước đó bắt đầu tìm kiếm cơ hội bán ra gần với điểm hòa vốn.</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4D8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62823" y="1028700"/>
            <a:ext cx="7469112" cy="4969682"/>
          </a:xfrm>
          <a:prstGeom prst="rect">
            <a:avLst/>
          </a:prstGeom>
        </p:spPr>
      </p:pic>
      <p:pic>
        <p:nvPicPr>
          <p:cNvPr id="3" name="Picture 3"/>
          <p:cNvPicPr>
            <a:picLocks noChangeAspect="1"/>
          </p:cNvPicPr>
          <p:nvPr/>
        </p:nvPicPr>
        <p:blipFill>
          <a:blip r:embed="rId3"/>
          <a:srcRect/>
          <a:stretch>
            <a:fillRect/>
          </a:stretch>
        </p:blipFill>
        <p:spPr>
          <a:xfrm>
            <a:off x="10442362" y="1028700"/>
            <a:ext cx="5224619" cy="5146250"/>
          </a:xfrm>
          <a:prstGeom prst="rect">
            <a:avLst/>
          </a:prstGeom>
        </p:spPr>
      </p:pic>
      <p:pic>
        <p:nvPicPr>
          <p:cNvPr id="4" name="Picture 4"/>
          <p:cNvPicPr>
            <a:picLocks noChangeAspect="1"/>
          </p:cNvPicPr>
          <p:nvPr/>
        </p:nvPicPr>
        <p:blipFill>
          <a:blip r:embed="rId4"/>
          <a:srcRect/>
          <a:stretch>
            <a:fillRect/>
          </a:stretch>
        </p:blipFill>
        <p:spPr>
          <a:xfrm>
            <a:off x="15666981" y="8646637"/>
            <a:ext cx="2996638" cy="2142596"/>
          </a:xfrm>
          <a:prstGeom prst="rect">
            <a:avLst/>
          </a:prstGeom>
        </p:spPr>
      </p:pic>
      <p:sp>
        <p:nvSpPr>
          <p:cNvPr id="5" name="TextBox 5"/>
          <p:cNvSpPr txBox="1"/>
          <p:nvPr/>
        </p:nvSpPr>
        <p:spPr>
          <a:xfrm>
            <a:off x="1028701" y="6456573"/>
            <a:ext cx="17030700" cy="3313343"/>
          </a:xfrm>
          <a:prstGeom prst="rect">
            <a:avLst/>
          </a:prstGeom>
        </p:spPr>
        <p:txBody>
          <a:bodyPr wrap="square" lIns="0" tIns="0" rIns="0" bIns="0" rtlCol="0" anchor="t">
            <a:spAutoFit/>
          </a:bodyPr>
          <a:lstStyle/>
          <a:p>
            <a:pPr>
              <a:lnSpc>
                <a:spcPts val="6599"/>
              </a:lnSpc>
              <a:spcBef>
                <a:spcPct val="0"/>
              </a:spcBef>
            </a:pPr>
            <a:r>
              <a:rPr lang="en-US" sz="4399" spc="43" dirty="0">
                <a:solidFill>
                  <a:srgbClr val="FFFFFF"/>
                </a:solidFill>
                <a:latin typeface="Montserrat Bold"/>
              </a:rPr>
              <a:t> </a:t>
            </a:r>
            <a:r>
              <a:rPr lang="en-US" sz="4399" spc="43" dirty="0" err="1">
                <a:solidFill>
                  <a:srgbClr val="FFFFFF"/>
                </a:solidFill>
                <a:latin typeface="Montserrat Bold"/>
              </a:rPr>
              <a:t>Họ</a:t>
            </a:r>
            <a:r>
              <a:rPr lang="en-US" sz="4399" spc="43" dirty="0">
                <a:solidFill>
                  <a:srgbClr val="FFFFFF"/>
                </a:solidFill>
                <a:latin typeface="Montserrat Bold"/>
              </a:rPr>
              <a:t> </a:t>
            </a:r>
            <a:r>
              <a:rPr lang="en-US" sz="4399" spc="43" dirty="0" err="1">
                <a:solidFill>
                  <a:srgbClr val="FFFFFF"/>
                </a:solidFill>
                <a:latin typeface="Montserrat Bold"/>
              </a:rPr>
              <a:t>đã</a:t>
            </a:r>
            <a:r>
              <a:rPr lang="en-US" sz="4399" spc="43" dirty="0">
                <a:solidFill>
                  <a:srgbClr val="FFFFFF"/>
                </a:solidFill>
                <a:latin typeface="Montserrat Bold"/>
              </a:rPr>
              <a:t> </a:t>
            </a:r>
            <a:r>
              <a:rPr lang="en-US" sz="4399" spc="43" dirty="0" err="1">
                <a:solidFill>
                  <a:srgbClr val="FFFFFF"/>
                </a:solidFill>
                <a:latin typeface="Montserrat Bold"/>
              </a:rPr>
              <a:t>sử</a:t>
            </a:r>
            <a:r>
              <a:rPr lang="en-US" sz="4399" spc="43" dirty="0">
                <a:solidFill>
                  <a:srgbClr val="FFFFFF"/>
                </a:solidFill>
                <a:latin typeface="Montserrat Bold"/>
              </a:rPr>
              <a:t> </a:t>
            </a:r>
            <a:r>
              <a:rPr lang="en-US" sz="4399" spc="43" dirty="0" err="1">
                <a:solidFill>
                  <a:srgbClr val="FFFFFF"/>
                </a:solidFill>
                <a:latin typeface="Montserrat Bold"/>
              </a:rPr>
              <a:t>dụng</a:t>
            </a:r>
            <a:r>
              <a:rPr lang="en-US" sz="4399" spc="43" dirty="0">
                <a:solidFill>
                  <a:srgbClr val="FFFFFF"/>
                </a:solidFill>
                <a:latin typeface="Montserrat Bold"/>
              </a:rPr>
              <a:t> </a:t>
            </a:r>
            <a:r>
              <a:rPr lang="en-US" sz="4399" spc="43" dirty="0" err="1">
                <a:solidFill>
                  <a:srgbClr val="FFFFFF"/>
                </a:solidFill>
                <a:latin typeface="Montserrat Bold"/>
              </a:rPr>
              <a:t>những</a:t>
            </a:r>
            <a:r>
              <a:rPr lang="en-US" sz="4399" spc="43" dirty="0">
                <a:solidFill>
                  <a:srgbClr val="FFFFFF"/>
                </a:solidFill>
                <a:latin typeface="Montserrat Bold"/>
              </a:rPr>
              <a:t> </a:t>
            </a:r>
            <a:r>
              <a:rPr lang="en-US" sz="4399" spc="43" dirty="0" err="1">
                <a:solidFill>
                  <a:srgbClr val="FFFFFF"/>
                </a:solidFill>
                <a:latin typeface="Montserrat Bold"/>
              </a:rPr>
              <a:t>thông</a:t>
            </a:r>
            <a:r>
              <a:rPr lang="en-US" sz="4399" spc="43" dirty="0">
                <a:solidFill>
                  <a:srgbClr val="FFFFFF"/>
                </a:solidFill>
                <a:latin typeface="Montserrat Bold"/>
              </a:rPr>
              <a:t> tin </a:t>
            </a:r>
            <a:r>
              <a:rPr lang="en-US" sz="4399" spc="43" dirty="0" err="1">
                <a:solidFill>
                  <a:srgbClr val="FFFFFF"/>
                </a:solidFill>
                <a:latin typeface="Montserrat Bold"/>
              </a:rPr>
              <a:t>này</a:t>
            </a:r>
            <a:r>
              <a:rPr lang="en-US" sz="4399" spc="43" dirty="0">
                <a:solidFill>
                  <a:srgbClr val="FFFFFF"/>
                </a:solidFill>
                <a:latin typeface="Montserrat Bold"/>
              </a:rPr>
              <a:t> </a:t>
            </a:r>
            <a:r>
              <a:rPr lang="en-US" sz="4399" spc="43" dirty="0" err="1">
                <a:solidFill>
                  <a:srgbClr val="FFFFFF"/>
                </a:solidFill>
                <a:latin typeface="Montserrat Bold"/>
              </a:rPr>
              <a:t>như</a:t>
            </a:r>
            <a:r>
              <a:rPr lang="en-US" sz="4399" spc="43" dirty="0">
                <a:solidFill>
                  <a:srgbClr val="FFFFFF"/>
                </a:solidFill>
                <a:latin typeface="Montserrat Bold"/>
              </a:rPr>
              <a:t> </a:t>
            </a:r>
            <a:r>
              <a:rPr lang="en-US" sz="4399" spc="43" dirty="0" err="1">
                <a:solidFill>
                  <a:srgbClr val="FFFFFF"/>
                </a:solidFill>
                <a:latin typeface="Montserrat Bold"/>
              </a:rPr>
              <a:t>là</a:t>
            </a:r>
            <a:r>
              <a:rPr lang="en-US" sz="4399" spc="43" dirty="0">
                <a:solidFill>
                  <a:srgbClr val="FFFFFF"/>
                </a:solidFill>
                <a:latin typeface="Montserrat Bold"/>
              </a:rPr>
              <a:t> </a:t>
            </a:r>
            <a:r>
              <a:rPr lang="en-US" sz="4399" spc="43" dirty="0" err="1">
                <a:solidFill>
                  <a:srgbClr val="FFFFFF"/>
                </a:solidFill>
                <a:latin typeface="Montserrat Bold"/>
              </a:rPr>
              <a:t>một</a:t>
            </a:r>
            <a:r>
              <a:rPr lang="en-US" sz="4399" spc="43" dirty="0">
                <a:solidFill>
                  <a:srgbClr val="FFFFFF"/>
                </a:solidFill>
                <a:latin typeface="Montserrat Bold"/>
              </a:rPr>
              <a:t> </a:t>
            </a:r>
            <a:r>
              <a:rPr lang="en-US" sz="4399" spc="43" dirty="0" err="1">
                <a:solidFill>
                  <a:srgbClr val="FFFFFF"/>
                </a:solidFill>
                <a:latin typeface="Montserrat Bold"/>
              </a:rPr>
              <a:t>lợi</a:t>
            </a:r>
            <a:r>
              <a:rPr lang="en-US" sz="4399" spc="43" dirty="0">
                <a:solidFill>
                  <a:srgbClr val="FFFFFF"/>
                </a:solidFill>
                <a:latin typeface="Montserrat Bold"/>
              </a:rPr>
              <a:t> </a:t>
            </a:r>
            <a:r>
              <a:rPr lang="en-US" sz="4399" spc="43" dirty="0" err="1">
                <a:solidFill>
                  <a:srgbClr val="FFFFFF"/>
                </a:solidFill>
                <a:latin typeface="Montserrat Bold"/>
              </a:rPr>
              <a:t>thế</a:t>
            </a:r>
            <a:r>
              <a:rPr lang="en-US" sz="4399" spc="43" dirty="0">
                <a:solidFill>
                  <a:srgbClr val="FFFFFF"/>
                </a:solidFill>
                <a:latin typeface="Montserrat Bold"/>
              </a:rPr>
              <a:t> so </a:t>
            </a:r>
            <a:r>
              <a:rPr lang="en-US" sz="4399" spc="43" dirty="0" err="1">
                <a:solidFill>
                  <a:srgbClr val="FFFFFF"/>
                </a:solidFill>
                <a:latin typeface="Montserrat Bold"/>
              </a:rPr>
              <a:t>với</a:t>
            </a:r>
            <a:r>
              <a:rPr lang="en-US" sz="4399" spc="43" dirty="0">
                <a:solidFill>
                  <a:srgbClr val="FFFFFF"/>
                </a:solidFill>
                <a:latin typeface="Montserrat Bold"/>
              </a:rPr>
              <a:t> </a:t>
            </a:r>
            <a:r>
              <a:rPr lang="en-US" sz="4399" spc="43" dirty="0" err="1">
                <a:solidFill>
                  <a:srgbClr val="FFFFFF"/>
                </a:solidFill>
                <a:latin typeface="Montserrat Bold"/>
              </a:rPr>
              <a:t>các</a:t>
            </a:r>
            <a:r>
              <a:rPr lang="en-US" sz="4399" spc="43" dirty="0">
                <a:solidFill>
                  <a:srgbClr val="FFFFFF"/>
                </a:solidFill>
                <a:latin typeface="Montserrat Bold"/>
              </a:rPr>
              <a:t> </a:t>
            </a:r>
            <a:r>
              <a:rPr lang="en-US" sz="4399" spc="43" dirty="0" err="1">
                <a:solidFill>
                  <a:srgbClr val="FFFFFF"/>
                </a:solidFill>
                <a:latin typeface="Montserrat Bold"/>
              </a:rPr>
              <a:t>nhà</a:t>
            </a:r>
            <a:r>
              <a:rPr lang="en-US" sz="4399" spc="43" dirty="0">
                <a:solidFill>
                  <a:srgbClr val="FFFFFF"/>
                </a:solidFill>
                <a:latin typeface="Montserrat Bold"/>
              </a:rPr>
              <a:t> </a:t>
            </a:r>
            <a:r>
              <a:rPr lang="en-US" sz="4399" spc="43" dirty="0" err="1">
                <a:solidFill>
                  <a:srgbClr val="FFFFFF"/>
                </a:solidFill>
                <a:latin typeface="Montserrat Bold"/>
              </a:rPr>
              <a:t>đầu</a:t>
            </a:r>
            <a:r>
              <a:rPr lang="en-US" sz="4399" spc="43" dirty="0">
                <a:solidFill>
                  <a:srgbClr val="FFFFFF"/>
                </a:solidFill>
                <a:latin typeface="Montserrat Bold"/>
              </a:rPr>
              <a:t> </a:t>
            </a:r>
            <a:r>
              <a:rPr lang="en-US" sz="4399" spc="43" dirty="0" err="1">
                <a:solidFill>
                  <a:srgbClr val="FFFFFF"/>
                </a:solidFill>
                <a:latin typeface="Montserrat Bold"/>
              </a:rPr>
              <a:t>tư</a:t>
            </a:r>
            <a:r>
              <a:rPr lang="en-US" sz="4399" spc="43" dirty="0">
                <a:solidFill>
                  <a:srgbClr val="FFFFFF"/>
                </a:solidFill>
                <a:latin typeface="Montserrat Bold"/>
              </a:rPr>
              <a:t> </a:t>
            </a:r>
            <a:r>
              <a:rPr lang="en-US" sz="4399" spc="43" dirty="0" err="1">
                <a:solidFill>
                  <a:srgbClr val="FFFFFF"/>
                </a:solidFill>
                <a:latin typeface="Montserrat Bold"/>
              </a:rPr>
              <a:t>khác</a:t>
            </a:r>
            <a:r>
              <a:rPr lang="en-US" sz="4399" spc="43" dirty="0">
                <a:solidFill>
                  <a:srgbClr val="FFFFFF"/>
                </a:solidFill>
                <a:latin typeface="Montserrat Bold"/>
              </a:rPr>
              <a:t> </a:t>
            </a:r>
            <a:r>
              <a:rPr lang="en-US" sz="4399" spc="43" dirty="0" err="1">
                <a:solidFill>
                  <a:srgbClr val="FFFFFF"/>
                </a:solidFill>
                <a:latin typeface="Montserrat Bold"/>
              </a:rPr>
              <a:t>và</a:t>
            </a:r>
            <a:r>
              <a:rPr lang="en-US" sz="4399" spc="43" dirty="0">
                <a:solidFill>
                  <a:srgbClr val="FFFFFF"/>
                </a:solidFill>
                <a:latin typeface="Montserrat Bold"/>
              </a:rPr>
              <a:t> </a:t>
            </a:r>
            <a:r>
              <a:rPr lang="en-US" sz="4399" spc="43" dirty="0" err="1">
                <a:solidFill>
                  <a:srgbClr val="FFFFFF"/>
                </a:solidFill>
                <a:latin typeface="Montserrat Bold"/>
              </a:rPr>
              <a:t>kiếm</a:t>
            </a:r>
            <a:r>
              <a:rPr lang="en-US" sz="4399" spc="43" dirty="0">
                <a:solidFill>
                  <a:srgbClr val="FFFFFF"/>
                </a:solidFill>
                <a:latin typeface="Montserrat Bold"/>
              </a:rPr>
              <a:t> </a:t>
            </a:r>
            <a:r>
              <a:rPr lang="en-US" sz="4399" spc="43" dirty="0" err="1">
                <a:solidFill>
                  <a:srgbClr val="FFFFFF"/>
                </a:solidFill>
                <a:latin typeface="Montserrat Bold"/>
              </a:rPr>
              <a:t>được</a:t>
            </a:r>
            <a:r>
              <a:rPr lang="en-US" sz="4399" spc="43" dirty="0">
                <a:solidFill>
                  <a:srgbClr val="FFFFFF"/>
                </a:solidFill>
                <a:latin typeface="Montserrat Bold"/>
              </a:rPr>
              <a:t> </a:t>
            </a:r>
            <a:r>
              <a:rPr lang="en-US" sz="4399" spc="43" dirty="0" err="1">
                <a:solidFill>
                  <a:srgbClr val="FFFFFF"/>
                </a:solidFill>
                <a:latin typeface="Montserrat Bold"/>
              </a:rPr>
              <a:t>lợi</a:t>
            </a:r>
            <a:r>
              <a:rPr lang="en-US" sz="4399" spc="43" dirty="0">
                <a:solidFill>
                  <a:srgbClr val="FFFFFF"/>
                </a:solidFill>
                <a:latin typeface="Montserrat Bold"/>
              </a:rPr>
              <a:t> </a:t>
            </a:r>
            <a:r>
              <a:rPr lang="en-US" sz="4399" spc="43" dirty="0" err="1">
                <a:solidFill>
                  <a:srgbClr val="FFFFFF"/>
                </a:solidFill>
                <a:latin typeface="Montserrat Bold"/>
              </a:rPr>
              <a:t>nhuận</a:t>
            </a:r>
            <a:r>
              <a:rPr lang="en-US" sz="4399" spc="43" dirty="0">
                <a:solidFill>
                  <a:srgbClr val="FFFFFF"/>
                </a:solidFill>
                <a:latin typeface="Montserrat Bold"/>
              </a:rPr>
              <a:t> </a:t>
            </a:r>
            <a:r>
              <a:rPr lang="en-US" sz="4399" spc="43" dirty="0" err="1">
                <a:solidFill>
                  <a:srgbClr val="FFFFFF"/>
                </a:solidFill>
                <a:latin typeface="Montserrat Bold"/>
              </a:rPr>
              <a:t>trên</a:t>
            </a:r>
            <a:r>
              <a:rPr lang="en-US" sz="4399" spc="43" dirty="0">
                <a:solidFill>
                  <a:srgbClr val="FFFFFF"/>
                </a:solidFill>
                <a:latin typeface="Montserrat Bold"/>
              </a:rPr>
              <a:t> </a:t>
            </a:r>
            <a:r>
              <a:rPr lang="en-US" sz="4399" spc="43" dirty="0" err="1">
                <a:solidFill>
                  <a:srgbClr val="FFFFFF"/>
                </a:solidFill>
                <a:latin typeface="Montserrat Bold"/>
              </a:rPr>
              <a:t>thị</a:t>
            </a:r>
            <a:r>
              <a:rPr lang="en-US" sz="4399" spc="43" dirty="0">
                <a:solidFill>
                  <a:srgbClr val="FFFFFF"/>
                </a:solidFill>
                <a:latin typeface="Montserrat Bold"/>
              </a:rPr>
              <a:t> </a:t>
            </a:r>
            <a:r>
              <a:rPr lang="en-US" sz="4399" spc="43" dirty="0" err="1">
                <a:solidFill>
                  <a:srgbClr val="FFFFFF"/>
                </a:solidFill>
                <a:latin typeface="Montserrat Bold"/>
              </a:rPr>
              <a:t>trường</a:t>
            </a:r>
            <a:r>
              <a:rPr lang="en-US" sz="4399" spc="43" dirty="0">
                <a:solidFill>
                  <a:srgbClr val="FFFFFF"/>
                </a:solidFill>
                <a:latin typeface="Montserrat Bold"/>
              </a:rPr>
              <a:t> </a:t>
            </a:r>
            <a:r>
              <a:rPr lang="en-US" sz="4399" spc="43" dirty="0" err="1">
                <a:solidFill>
                  <a:srgbClr val="FFFFFF"/>
                </a:solidFill>
                <a:latin typeface="Montserrat Bold"/>
              </a:rPr>
              <a:t>chứng</a:t>
            </a:r>
            <a:r>
              <a:rPr lang="en-US" sz="4399" spc="43" dirty="0">
                <a:solidFill>
                  <a:srgbClr val="FFFFFF"/>
                </a:solidFill>
                <a:latin typeface="Montserrat Bold"/>
              </a:rPr>
              <a:t> </a:t>
            </a:r>
            <a:r>
              <a:rPr lang="en-US" sz="4399" spc="43" dirty="0" err="1">
                <a:solidFill>
                  <a:srgbClr val="FFFFFF"/>
                </a:solidFill>
                <a:latin typeface="Montserrat Bold"/>
              </a:rPr>
              <a:t>khoán</a:t>
            </a:r>
            <a:r>
              <a:rPr lang="en-US" sz="4399" spc="43" dirty="0">
                <a:solidFill>
                  <a:srgbClr val="FFFFFF"/>
                </a:solidFill>
                <a:latin typeface="Montserrat Bold"/>
              </a:rPr>
              <a:t>. </a:t>
            </a:r>
          </a:p>
          <a:p>
            <a:pPr>
              <a:lnSpc>
                <a:spcPts val="6599"/>
              </a:lnSpc>
              <a:spcBef>
                <a:spcPct val="0"/>
              </a:spcBef>
            </a:pPr>
            <a:endParaRPr lang="en-US" sz="4399" spc="43" dirty="0">
              <a:solidFill>
                <a:srgbClr val="FFFFFF"/>
              </a:solidFill>
              <a:latin typeface="Montserrat Bold"/>
            </a:endParaRPr>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b="36585"/>
          <a:stretch>
            <a:fillRect/>
          </a:stretch>
        </p:blipFill>
        <p:spPr>
          <a:xfrm>
            <a:off x="1820368" y="4720358"/>
            <a:ext cx="14129674" cy="4887400"/>
          </a:xfrm>
          <a:prstGeom prst="rect">
            <a:avLst/>
          </a:prstGeom>
        </p:spPr>
      </p:pic>
      <p:sp>
        <p:nvSpPr>
          <p:cNvPr id="4" name="TextBox 4"/>
          <p:cNvSpPr txBox="1"/>
          <p:nvPr/>
        </p:nvSpPr>
        <p:spPr>
          <a:xfrm>
            <a:off x="388192" y="509863"/>
            <a:ext cx="17576314" cy="34873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Qua nhiều diễn biến giao dịch, các nhà phân tích kỹ thuật nhận thấy rằng mức kháng cự luôn tỏ ra chắc chắn hơn mức hỗ trợ. </a:t>
            </a:r>
          </a:p>
          <a:p>
            <a:pPr>
              <a:lnSpc>
                <a:spcPts val="5579"/>
              </a:lnSpc>
              <a:spcBef>
                <a:spcPct val="0"/>
              </a:spcBef>
            </a:pPr>
            <a:r>
              <a:rPr lang="en-US" sz="3719" spc="37">
                <a:solidFill>
                  <a:srgbClr val="FFFFFF"/>
                </a:solidFill>
                <a:latin typeface="Montserrat"/>
              </a:rPr>
              <a:t>Điều này được lý giải bởi thực tế là tâm lý người đầu tư muốn rút ra khỏi thị trường luôn mạnh hơn tâm lý muốn tham gia vào thị trường, nghĩa là nỗi lo sợ bị thua lỗ luôn lấn lướt tâm lý mong muốn kiếm lợi.</a:t>
            </a:r>
          </a:p>
        </p:txBody>
      </p:sp>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D2B6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261929">
            <a:off x="11287719" y="-4618828"/>
            <a:ext cx="12406564" cy="1285654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03445">
            <a:off x="16271422" y="-688600"/>
            <a:ext cx="2293248" cy="237642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907459">
            <a:off x="-469322" y="7673063"/>
            <a:ext cx="2393626" cy="2480441"/>
          </a:xfrm>
          <a:prstGeom prst="rect">
            <a:avLst/>
          </a:prstGeom>
        </p:spPr>
      </p:pic>
      <p:pic>
        <p:nvPicPr>
          <p:cNvPr id="5" name="Picture 5"/>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12446">
            <a:off x="-3057030" y="4574247"/>
            <a:ext cx="10179983" cy="10549205"/>
          </a:xfrm>
          <a:prstGeom prst="rect">
            <a:avLst/>
          </a:prstGeom>
        </p:spPr>
      </p:pic>
      <p:grpSp>
        <p:nvGrpSpPr>
          <p:cNvPr id="6" name="Group 6"/>
          <p:cNvGrpSpPr/>
          <p:nvPr/>
        </p:nvGrpSpPr>
        <p:grpSpPr>
          <a:xfrm>
            <a:off x="2032962" y="9258300"/>
            <a:ext cx="1181100" cy="11811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7259300" y="2331504"/>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a:grpSpLocks noChangeAspect="1"/>
          </p:cNvGrpSpPr>
          <p:nvPr/>
        </p:nvGrpSpPr>
        <p:grpSpPr>
          <a:xfrm>
            <a:off x="9822191" y="3131604"/>
            <a:ext cx="9604079" cy="9837897"/>
            <a:chOff x="0" y="0"/>
            <a:chExt cx="2086610" cy="2137410"/>
          </a:xfrm>
        </p:grpSpPr>
        <p:sp>
          <p:nvSpPr>
            <p:cNvPr id="11" name="Freeform 11"/>
            <p:cNvSpPr/>
            <p:nvPr/>
          </p:nvSpPr>
          <p:spPr>
            <a:xfrm>
              <a:off x="2540" y="-2540"/>
              <a:ext cx="2087880" cy="2139950"/>
            </a:xfrm>
            <a:custGeom>
              <a:avLst/>
              <a:gdLst/>
              <a:ahLst/>
              <a:cxnLst/>
              <a:rect l="l" t="t" r="r" b="b"/>
              <a:pathLst>
                <a:path w="2087880" h="213995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4"/>
              <a:stretch>
                <a:fillRect l="-60005" r="-60005"/>
              </a:stretch>
            </a:blipFill>
          </p:spPr>
        </p:sp>
      </p:grpSp>
      <p:sp>
        <p:nvSpPr>
          <p:cNvPr id="12" name="TextBox 12"/>
          <p:cNvSpPr txBox="1"/>
          <p:nvPr/>
        </p:nvSpPr>
        <p:spPr>
          <a:xfrm>
            <a:off x="727491" y="1313082"/>
            <a:ext cx="13158337" cy="5686425"/>
          </a:xfrm>
          <a:prstGeom prst="rect">
            <a:avLst/>
          </a:prstGeom>
        </p:spPr>
        <p:txBody>
          <a:bodyPr lIns="0" tIns="0" rIns="0" bIns="0" rtlCol="0" anchor="t">
            <a:spAutoFit/>
          </a:bodyPr>
          <a:lstStyle/>
          <a:p>
            <a:pPr>
              <a:lnSpc>
                <a:spcPts val="11039"/>
              </a:lnSpc>
            </a:pPr>
            <a:r>
              <a:rPr lang="en-US" sz="9199" dirty="0">
                <a:solidFill>
                  <a:srgbClr val="FFFFFF"/>
                </a:solidFill>
                <a:latin typeface="Poppins Bold"/>
              </a:rPr>
              <a:t>1.5. CÁC HÌNH MẪU TRONG PHÂN TÍCH KỸ THUẬT</a:t>
            </a:r>
          </a:p>
          <a:p>
            <a:pPr algn="ctr">
              <a:lnSpc>
                <a:spcPts val="11039"/>
              </a:lnSpc>
            </a:pPr>
            <a:endParaRPr lang="en-US" sz="9199" dirty="0">
              <a:solidFill>
                <a:srgbClr val="FFFFFF"/>
              </a:solidFill>
              <a:latin typeface="Poppins Bold"/>
            </a:endParaRPr>
          </a:p>
        </p:txBody>
      </p:sp>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l="174" b="13508"/>
          <a:stretch>
            <a:fillRect/>
          </a:stretch>
        </p:blipFill>
        <p:spPr>
          <a:xfrm>
            <a:off x="1260572" y="3724862"/>
            <a:ext cx="15998728" cy="7254307"/>
          </a:xfrm>
          <a:prstGeom prst="rect">
            <a:avLst/>
          </a:prstGeom>
        </p:spPr>
      </p:pic>
      <p:sp>
        <p:nvSpPr>
          <p:cNvPr id="4" name="TextBox 4"/>
          <p:cNvSpPr txBox="1"/>
          <p:nvPr/>
        </p:nvSpPr>
        <p:spPr>
          <a:xfrm>
            <a:off x="456382" y="497298"/>
            <a:ext cx="17375236" cy="27824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Giá cả thị trường dịch chuyển theo các xu thế với hình dạng, chu kỳ khác nhau. Khi xu thế thay đổi, thường xuất hiện các hình mẫu trên đồ thị. Các hình mẫu này có thể được sử dụng như một chỉ báo để dự báo xu thế dịch chuyển tiếp theo của giá chứng khoán.</a:t>
            </a:r>
          </a:p>
        </p:txBody>
      </p:sp>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a:grpSpLocks noChangeAspect="1"/>
          </p:cNvGrpSpPr>
          <p:nvPr/>
        </p:nvGrpSpPr>
        <p:grpSpPr>
          <a:xfrm>
            <a:off x="8046005" y="-90854"/>
            <a:ext cx="12985223" cy="10468707"/>
            <a:chOff x="0" y="0"/>
            <a:chExt cx="6553200" cy="5283200"/>
          </a:xfrm>
        </p:grpSpPr>
        <p:sp>
          <p:nvSpPr>
            <p:cNvPr id="4" name="Freeform 4"/>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7183" r="-17183"/>
              </a:stretch>
            </a:blipFill>
          </p:spPr>
        </p:sp>
      </p:grpSp>
      <p:sp>
        <p:nvSpPr>
          <p:cNvPr id="5" name="TextBox 5"/>
          <p:cNvSpPr txBox="1"/>
          <p:nvPr/>
        </p:nvSpPr>
        <p:spPr>
          <a:xfrm>
            <a:off x="1319844" y="933450"/>
            <a:ext cx="13218773" cy="6153150"/>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1.5.1. NHÓM HÌNH MẪU ĐẢO CHIỀU XU THẾ THỊ TRƯỜNG</a:t>
            </a:r>
          </a:p>
          <a:p>
            <a:pPr>
              <a:lnSpc>
                <a:spcPts val="11999"/>
              </a:lnSpc>
            </a:pPr>
            <a:endParaRPr lang="en-US" sz="9999" dirty="0">
              <a:solidFill>
                <a:srgbClr val="FFFFFF"/>
              </a:solidFill>
              <a:latin typeface="Poppins Bold"/>
            </a:endParaRP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424" y="7264413"/>
            <a:ext cx="2773224" cy="3022587"/>
          </a:xfrm>
          <a:prstGeom prst="rect">
            <a:avLst/>
          </a:prstGeom>
        </p:spPr>
      </p:pic>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768818" y="3946054"/>
            <a:ext cx="7375182" cy="4407823"/>
          </a:xfrm>
          <a:prstGeom prst="rect">
            <a:avLst/>
          </a:prstGeom>
        </p:spPr>
      </p:pic>
      <p:pic>
        <p:nvPicPr>
          <p:cNvPr id="4" name="Picture 4"/>
          <p:cNvPicPr>
            <a:picLocks noChangeAspect="1"/>
          </p:cNvPicPr>
          <p:nvPr/>
        </p:nvPicPr>
        <p:blipFill>
          <a:blip r:embed="rId4"/>
          <a:srcRect/>
          <a:stretch>
            <a:fillRect/>
          </a:stretch>
        </p:blipFill>
        <p:spPr>
          <a:xfrm>
            <a:off x="9378177" y="3946054"/>
            <a:ext cx="7881123" cy="4428772"/>
          </a:xfrm>
          <a:prstGeom prst="rect">
            <a:avLst/>
          </a:prstGeom>
        </p:spPr>
      </p:pic>
      <p:sp>
        <p:nvSpPr>
          <p:cNvPr id="5" name="TextBox 5"/>
          <p:cNvSpPr txBox="1"/>
          <p:nvPr/>
        </p:nvSpPr>
        <p:spPr>
          <a:xfrm>
            <a:off x="1028700" y="885825"/>
            <a:ext cx="13141200" cy="904875"/>
          </a:xfrm>
          <a:prstGeom prst="rect">
            <a:avLst/>
          </a:prstGeom>
        </p:spPr>
        <p:txBody>
          <a:bodyPr lIns="0" tIns="0" rIns="0" bIns="0" rtlCol="0" anchor="t">
            <a:spAutoFit/>
          </a:bodyPr>
          <a:lstStyle/>
          <a:p>
            <a:pPr algn="ctr">
              <a:lnSpc>
                <a:spcPts val="7500"/>
              </a:lnSpc>
              <a:spcBef>
                <a:spcPct val="0"/>
              </a:spcBef>
            </a:pPr>
            <a:r>
              <a:rPr lang="en-US" sz="5000" spc="50">
                <a:solidFill>
                  <a:srgbClr val="FFFFFF"/>
                </a:solidFill>
                <a:latin typeface="Montserrat Bold"/>
              </a:rPr>
              <a:t>a. Đầu và hai vai (Head and Shoulders)</a:t>
            </a:r>
          </a:p>
        </p:txBody>
      </p:sp>
      <p:sp>
        <p:nvSpPr>
          <p:cNvPr id="6" name="TextBox 6"/>
          <p:cNvSpPr txBox="1"/>
          <p:nvPr/>
        </p:nvSpPr>
        <p:spPr>
          <a:xfrm>
            <a:off x="1028700" y="2069630"/>
            <a:ext cx="15243908" cy="1485899"/>
          </a:xfrm>
          <a:prstGeom prst="rect">
            <a:avLst/>
          </a:prstGeom>
        </p:spPr>
        <p:txBody>
          <a:bodyPr lIns="0" tIns="0" rIns="0" bIns="0" rtlCol="0" anchor="t">
            <a:spAutoFit/>
          </a:bodyPr>
          <a:lstStyle/>
          <a:p>
            <a:pPr>
              <a:lnSpc>
                <a:spcPts val="6000"/>
              </a:lnSpc>
              <a:spcBef>
                <a:spcPct val="0"/>
              </a:spcBef>
            </a:pPr>
            <a:r>
              <a:rPr lang="en-US" sz="4000" spc="40">
                <a:solidFill>
                  <a:srgbClr val="FFFFFF"/>
                </a:solidFill>
                <a:latin typeface="Montserrat"/>
              </a:rPr>
              <a:t>Hình mẫu dạng đầu và hai vai được hình thành trong một xu thế giá tăng.</a:t>
            </a:r>
          </a:p>
        </p:txBody>
      </p:sp>
      <p:sp>
        <p:nvSpPr>
          <p:cNvPr id="7" name="TextBox 7"/>
          <p:cNvSpPr txBox="1"/>
          <p:nvPr/>
        </p:nvSpPr>
        <p:spPr>
          <a:xfrm>
            <a:off x="4334545" y="8660576"/>
            <a:ext cx="9618911"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Hình 6.14 Hình mẫu dạng đầu và hai vai</a:t>
            </a:r>
          </a:p>
        </p:txBody>
      </p:sp>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b="8305"/>
          <a:stretch>
            <a:fillRect/>
          </a:stretch>
        </p:blipFill>
        <p:spPr>
          <a:xfrm>
            <a:off x="1028700" y="3669941"/>
            <a:ext cx="7373176" cy="5070607"/>
          </a:xfrm>
          <a:prstGeom prst="rect">
            <a:avLst/>
          </a:prstGeom>
        </p:spPr>
      </p:pic>
      <p:pic>
        <p:nvPicPr>
          <p:cNvPr id="4" name="Picture 4"/>
          <p:cNvPicPr>
            <a:picLocks noChangeAspect="1"/>
          </p:cNvPicPr>
          <p:nvPr/>
        </p:nvPicPr>
        <p:blipFill>
          <a:blip r:embed="rId4"/>
          <a:srcRect/>
          <a:stretch>
            <a:fillRect/>
          </a:stretch>
        </p:blipFill>
        <p:spPr>
          <a:xfrm>
            <a:off x="8687869" y="3669941"/>
            <a:ext cx="9065183" cy="5070607"/>
          </a:xfrm>
          <a:prstGeom prst="rect">
            <a:avLst/>
          </a:prstGeom>
        </p:spPr>
      </p:pic>
      <p:sp>
        <p:nvSpPr>
          <p:cNvPr id="5" name="TextBox 5"/>
          <p:cNvSpPr txBox="1"/>
          <p:nvPr/>
        </p:nvSpPr>
        <p:spPr>
          <a:xfrm>
            <a:off x="1028700" y="885825"/>
            <a:ext cx="13141200" cy="904875"/>
          </a:xfrm>
          <a:prstGeom prst="rect">
            <a:avLst/>
          </a:prstGeom>
        </p:spPr>
        <p:txBody>
          <a:bodyPr lIns="0" tIns="0" rIns="0" bIns="0" rtlCol="0" anchor="t">
            <a:spAutoFit/>
          </a:bodyPr>
          <a:lstStyle/>
          <a:p>
            <a:pPr>
              <a:lnSpc>
                <a:spcPts val="7500"/>
              </a:lnSpc>
              <a:spcBef>
                <a:spcPct val="0"/>
              </a:spcBef>
            </a:pPr>
            <a:r>
              <a:rPr lang="en-US" sz="5000" spc="50">
                <a:solidFill>
                  <a:srgbClr val="FFFFFF"/>
                </a:solidFill>
                <a:latin typeface="Montserrat Bold"/>
              </a:rPr>
              <a:t>b. Đầu và hai vai đảo ngược </a:t>
            </a:r>
          </a:p>
        </p:txBody>
      </p:sp>
      <p:sp>
        <p:nvSpPr>
          <p:cNvPr id="6" name="TextBox 6"/>
          <p:cNvSpPr txBox="1"/>
          <p:nvPr/>
        </p:nvSpPr>
        <p:spPr>
          <a:xfrm>
            <a:off x="802255" y="2020793"/>
            <a:ext cx="17259300" cy="13727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Ngược với ở trên, hình mẫu đầu và hai vai đảo ngược hình thành trong một xu thế giá giảm. </a:t>
            </a:r>
          </a:p>
        </p:txBody>
      </p:sp>
      <p:sp>
        <p:nvSpPr>
          <p:cNvPr id="7" name="TextBox 7"/>
          <p:cNvSpPr txBox="1"/>
          <p:nvPr/>
        </p:nvSpPr>
        <p:spPr>
          <a:xfrm>
            <a:off x="3215354" y="8969148"/>
            <a:ext cx="12433102"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Hình 6.15 Hình mẫu dạng đầu và hai vai đảo ngược </a:t>
            </a:r>
          </a:p>
        </p:txBody>
      </p:sp>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7393705" y="4423745"/>
            <a:ext cx="4994493" cy="4303061"/>
          </a:xfrm>
          <a:prstGeom prst="rect">
            <a:avLst/>
          </a:prstGeom>
        </p:spPr>
      </p:pic>
      <p:pic>
        <p:nvPicPr>
          <p:cNvPr id="4" name="Picture 4"/>
          <p:cNvPicPr>
            <a:picLocks noChangeAspect="1"/>
          </p:cNvPicPr>
          <p:nvPr/>
        </p:nvPicPr>
        <p:blipFill>
          <a:blip r:embed="rId4"/>
          <a:srcRect/>
          <a:stretch>
            <a:fillRect/>
          </a:stretch>
        </p:blipFill>
        <p:spPr>
          <a:xfrm>
            <a:off x="672857" y="4423745"/>
            <a:ext cx="6555147" cy="4370098"/>
          </a:xfrm>
          <a:prstGeom prst="rect">
            <a:avLst/>
          </a:prstGeom>
        </p:spPr>
      </p:pic>
      <p:pic>
        <p:nvPicPr>
          <p:cNvPr id="5" name="Picture 5"/>
          <p:cNvPicPr>
            <a:picLocks noChangeAspect="1"/>
          </p:cNvPicPr>
          <p:nvPr/>
        </p:nvPicPr>
        <p:blipFill>
          <a:blip r:embed="rId5"/>
          <a:srcRect l="10400" b="409"/>
          <a:stretch>
            <a:fillRect/>
          </a:stretch>
        </p:blipFill>
        <p:spPr>
          <a:xfrm>
            <a:off x="12553900" y="4423745"/>
            <a:ext cx="5189851" cy="4303061"/>
          </a:xfrm>
          <a:prstGeom prst="rect">
            <a:avLst/>
          </a:prstGeom>
        </p:spPr>
      </p:pic>
      <p:sp>
        <p:nvSpPr>
          <p:cNvPr id="6" name="TextBox 6"/>
          <p:cNvSpPr txBox="1"/>
          <p:nvPr/>
        </p:nvSpPr>
        <p:spPr>
          <a:xfrm>
            <a:off x="1028700" y="885825"/>
            <a:ext cx="13141200" cy="904875"/>
          </a:xfrm>
          <a:prstGeom prst="rect">
            <a:avLst/>
          </a:prstGeom>
        </p:spPr>
        <p:txBody>
          <a:bodyPr lIns="0" tIns="0" rIns="0" bIns="0" rtlCol="0" anchor="t">
            <a:spAutoFit/>
          </a:bodyPr>
          <a:lstStyle/>
          <a:p>
            <a:pPr>
              <a:lnSpc>
                <a:spcPts val="7500"/>
              </a:lnSpc>
              <a:spcBef>
                <a:spcPct val="0"/>
              </a:spcBef>
            </a:pPr>
            <a:r>
              <a:rPr lang="en-US" sz="5000" spc="50">
                <a:solidFill>
                  <a:srgbClr val="FFFFFF"/>
                </a:solidFill>
                <a:latin typeface="Montserrat Bold"/>
              </a:rPr>
              <a:t>c.Hình mẫu hai đỉnh hai đáy</a:t>
            </a:r>
          </a:p>
        </p:txBody>
      </p:sp>
      <p:sp>
        <p:nvSpPr>
          <p:cNvPr id="7" name="TextBox 7"/>
          <p:cNvSpPr txBox="1"/>
          <p:nvPr/>
        </p:nvSpPr>
        <p:spPr>
          <a:xfrm>
            <a:off x="672857" y="1894066"/>
            <a:ext cx="17615143" cy="20776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Hình mẫu hai đỉnh hình thành khi đường giá chứng khoán đang trong một xu thế giá lên tạo thành hai đỉnh cao ngang nhau và kết thúc bằng việc đường giá đi xuống thấp hơn đáy trước đó và ngược lại.</a:t>
            </a:r>
          </a:p>
        </p:txBody>
      </p:sp>
      <p:sp>
        <p:nvSpPr>
          <p:cNvPr id="8" name="TextBox 8"/>
          <p:cNvSpPr txBox="1"/>
          <p:nvPr/>
        </p:nvSpPr>
        <p:spPr>
          <a:xfrm>
            <a:off x="3950431" y="8898618"/>
            <a:ext cx="10261699"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Hình 6.16 Hình mẫu dạng hai đỉnh, hai đáy</a:t>
            </a:r>
          </a:p>
        </p:txBody>
      </p:sp>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28700" y="4603172"/>
            <a:ext cx="7367406" cy="4027099"/>
          </a:xfrm>
          <a:prstGeom prst="rect">
            <a:avLst/>
          </a:prstGeom>
        </p:spPr>
      </p:pic>
      <p:pic>
        <p:nvPicPr>
          <p:cNvPr id="4" name="Picture 4"/>
          <p:cNvPicPr>
            <a:picLocks noChangeAspect="1"/>
          </p:cNvPicPr>
          <p:nvPr/>
        </p:nvPicPr>
        <p:blipFill>
          <a:blip r:embed="rId4"/>
          <a:srcRect/>
          <a:stretch>
            <a:fillRect/>
          </a:stretch>
        </p:blipFill>
        <p:spPr>
          <a:xfrm>
            <a:off x="8609920" y="4603172"/>
            <a:ext cx="9257538" cy="4038601"/>
          </a:xfrm>
          <a:prstGeom prst="rect">
            <a:avLst/>
          </a:prstGeom>
        </p:spPr>
      </p:pic>
      <p:sp>
        <p:nvSpPr>
          <p:cNvPr id="5" name="TextBox 5"/>
          <p:cNvSpPr txBox="1"/>
          <p:nvPr/>
        </p:nvSpPr>
        <p:spPr>
          <a:xfrm>
            <a:off x="1028700" y="885825"/>
            <a:ext cx="13141200" cy="904875"/>
          </a:xfrm>
          <a:prstGeom prst="rect">
            <a:avLst/>
          </a:prstGeom>
        </p:spPr>
        <p:txBody>
          <a:bodyPr lIns="0" tIns="0" rIns="0" bIns="0" rtlCol="0" anchor="t">
            <a:spAutoFit/>
          </a:bodyPr>
          <a:lstStyle/>
          <a:p>
            <a:pPr>
              <a:lnSpc>
                <a:spcPts val="7500"/>
              </a:lnSpc>
              <a:spcBef>
                <a:spcPct val="0"/>
              </a:spcBef>
            </a:pPr>
            <a:r>
              <a:rPr lang="en-US" sz="5000" spc="50">
                <a:solidFill>
                  <a:srgbClr val="FFFFFF"/>
                </a:solidFill>
                <a:latin typeface="Montserrat Bold"/>
              </a:rPr>
              <a:t>d. Hình mẫu ba đỉnh ba đáy</a:t>
            </a:r>
          </a:p>
        </p:txBody>
      </p:sp>
      <p:sp>
        <p:nvSpPr>
          <p:cNvPr id="6" name="TextBox 6"/>
          <p:cNvSpPr txBox="1"/>
          <p:nvPr/>
        </p:nvSpPr>
        <p:spPr>
          <a:xfrm>
            <a:off x="1028700" y="2106467"/>
            <a:ext cx="16838758" cy="20776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Tương tự như hình mẫu hai đỉnh hai đáy, ở đây đường giá hình thành ba đỉnh trong một xu thế giá lên hoặc ba đáy trong một xu thế giá xuống.</a:t>
            </a:r>
          </a:p>
        </p:txBody>
      </p:sp>
      <p:sp>
        <p:nvSpPr>
          <p:cNvPr id="7" name="TextBox 7"/>
          <p:cNvSpPr txBox="1"/>
          <p:nvPr/>
        </p:nvSpPr>
        <p:spPr>
          <a:xfrm>
            <a:off x="4146500" y="8871960"/>
            <a:ext cx="9994999"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Hình 6.17 Hình mẫu dạng ba đỉnh, ba đáy</a:t>
            </a:r>
          </a:p>
        </p:txBody>
      </p:sp>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a:grpSpLocks noChangeAspect="1"/>
          </p:cNvGrpSpPr>
          <p:nvPr/>
        </p:nvGrpSpPr>
        <p:grpSpPr>
          <a:xfrm>
            <a:off x="8046005" y="-90854"/>
            <a:ext cx="12985223" cy="10468707"/>
            <a:chOff x="0" y="0"/>
            <a:chExt cx="6553200" cy="5283200"/>
          </a:xfrm>
        </p:grpSpPr>
        <p:sp>
          <p:nvSpPr>
            <p:cNvPr id="4" name="Freeform 4"/>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0389" r="-10389"/>
              </a:stretch>
            </a:blipFill>
          </p:spPr>
        </p:sp>
      </p:grpSp>
      <p:sp>
        <p:nvSpPr>
          <p:cNvPr id="5" name="TextBox 5"/>
          <p:cNvSpPr txBox="1"/>
          <p:nvPr/>
        </p:nvSpPr>
        <p:spPr>
          <a:xfrm>
            <a:off x="1319844" y="933450"/>
            <a:ext cx="13218773" cy="4638675"/>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1.5.2. NHÓM HÌNH MẪU DUY TRÌ XU THẾ THỊ TRƯỜNG</a:t>
            </a:r>
          </a:p>
        </p:txBody>
      </p:sp>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298881" y="5173152"/>
            <a:ext cx="7416305" cy="4085148"/>
          </a:xfrm>
          <a:prstGeom prst="rect">
            <a:avLst/>
          </a:prstGeom>
        </p:spPr>
      </p:pic>
      <p:pic>
        <p:nvPicPr>
          <p:cNvPr id="4" name="Picture 4"/>
          <p:cNvPicPr>
            <a:picLocks noChangeAspect="1"/>
          </p:cNvPicPr>
          <p:nvPr/>
        </p:nvPicPr>
        <p:blipFill>
          <a:blip r:embed="rId4"/>
          <a:srcRect/>
          <a:stretch>
            <a:fillRect/>
          </a:stretch>
        </p:blipFill>
        <p:spPr>
          <a:xfrm>
            <a:off x="9133519" y="5173152"/>
            <a:ext cx="7553433" cy="4085148"/>
          </a:xfrm>
          <a:prstGeom prst="rect">
            <a:avLst/>
          </a:prstGeom>
        </p:spPr>
      </p:pic>
      <p:sp>
        <p:nvSpPr>
          <p:cNvPr id="5" name="TextBox 5"/>
          <p:cNvSpPr txBox="1"/>
          <p:nvPr/>
        </p:nvSpPr>
        <p:spPr>
          <a:xfrm>
            <a:off x="1298881" y="431067"/>
            <a:ext cx="13141200" cy="904875"/>
          </a:xfrm>
          <a:prstGeom prst="rect">
            <a:avLst/>
          </a:prstGeom>
        </p:spPr>
        <p:txBody>
          <a:bodyPr lIns="0" tIns="0" rIns="0" bIns="0" rtlCol="0" anchor="t">
            <a:spAutoFit/>
          </a:bodyPr>
          <a:lstStyle/>
          <a:p>
            <a:pPr>
              <a:lnSpc>
                <a:spcPts val="7500"/>
              </a:lnSpc>
              <a:spcBef>
                <a:spcPct val="0"/>
              </a:spcBef>
            </a:pPr>
            <a:r>
              <a:rPr lang="en-US" sz="5000" spc="50">
                <a:solidFill>
                  <a:srgbClr val="FFFFFF"/>
                </a:solidFill>
                <a:latin typeface="Montserrat Bold"/>
              </a:rPr>
              <a:t>a. Hình mẫu hình lá cờ (Flag)</a:t>
            </a:r>
          </a:p>
        </p:txBody>
      </p:sp>
      <p:sp>
        <p:nvSpPr>
          <p:cNvPr id="6" name="TextBox 6"/>
          <p:cNvSpPr txBox="1"/>
          <p:nvPr/>
        </p:nvSpPr>
        <p:spPr>
          <a:xfrm>
            <a:off x="1007737" y="1672951"/>
            <a:ext cx="16251563" cy="3071576"/>
          </a:xfrm>
          <a:prstGeom prst="rect">
            <a:avLst/>
          </a:prstGeom>
        </p:spPr>
        <p:txBody>
          <a:bodyPr lIns="0" tIns="0" rIns="0" bIns="0" rtlCol="0" anchor="t">
            <a:spAutoFit/>
          </a:bodyPr>
          <a:lstStyle/>
          <a:p>
            <a:pPr>
              <a:lnSpc>
                <a:spcPts val="4909"/>
              </a:lnSpc>
              <a:spcBef>
                <a:spcPct val="0"/>
              </a:spcBef>
            </a:pPr>
            <a:r>
              <a:rPr lang="en-US" sz="3272" spc="32">
                <a:solidFill>
                  <a:srgbClr val="FFFFFF"/>
                </a:solidFill>
                <a:latin typeface="Montserrat"/>
              </a:rPr>
              <a:t>Lá cờ là một dạng hình mẫu hình thành từ những dao động giá trong một khoảng hẹp, diễn ra sau hoặc trước một đợt tăng giá hoặc giảm giá mạnh.    </a:t>
            </a:r>
          </a:p>
          <a:p>
            <a:pPr>
              <a:lnSpc>
                <a:spcPts val="4909"/>
              </a:lnSpc>
              <a:spcBef>
                <a:spcPct val="0"/>
              </a:spcBef>
            </a:pPr>
            <a:r>
              <a:rPr lang="en-US" sz="3272" spc="32">
                <a:solidFill>
                  <a:srgbClr val="FFFFFF"/>
                </a:solidFill>
                <a:latin typeface="Montserrat"/>
              </a:rPr>
              <a:t>       Nếu lá cờ được hình thành sau một đợt tăng giá, tiếp sau giai đoạn này sẽ là một đợt tăng giá nữa; nếu sau một đợt giảm giá, một đợt giảm giá nữa sẽ diễn ra tiếp theo</a:t>
            </a:r>
          </a:p>
        </p:txBody>
      </p:sp>
      <p:sp>
        <p:nvSpPr>
          <p:cNvPr id="7" name="TextBox 7"/>
          <p:cNvSpPr txBox="1"/>
          <p:nvPr/>
        </p:nvSpPr>
        <p:spPr>
          <a:xfrm>
            <a:off x="5496064" y="9349489"/>
            <a:ext cx="7414171"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Hình 6.18 Hình mẫu dạng lá cờ</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a:grpSpLocks noChangeAspect="1"/>
          </p:cNvGrpSpPr>
          <p:nvPr/>
        </p:nvGrpSpPr>
        <p:grpSpPr>
          <a:xfrm>
            <a:off x="7607868" y="0"/>
            <a:ext cx="12985223" cy="10468707"/>
            <a:chOff x="0" y="0"/>
            <a:chExt cx="6553200" cy="5283200"/>
          </a:xfrm>
        </p:grpSpPr>
        <p:sp>
          <p:nvSpPr>
            <p:cNvPr id="4" name="Freeform 4"/>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0502" r="-10502"/>
              </a:stretch>
            </a:blipFill>
          </p:spPr>
        </p:sp>
      </p:grpSp>
      <p:sp>
        <p:nvSpPr>
          <p:cNvPr id="5" name="TextBox 5"/>
          <p:cNvSpPr txBox="1"/>
          <p:nvPr/>
        </p:nvSpPr>
        <p:spPr>
          <a:xfrm>
            <a:off x="1028700" y="1395866"/>
            <a:ext cx="13158337" cy="2886075"/>
          </a:xfrm>
          <a:prstGeom prst="rect">
            <a:avLst/>
          </a:prstGeom>
        </p:spPr>
        <p:txBody>
          <a:bodyPr lIns="0" tIns="0" rIns="0" bIns="0" rtlCol="0" anchor="t">
            <a:spAutoFit/>
          </a:bodyPr>
          <a:lstStyle/>
          <a:p>
            <a:pPr>
              <a:lnSpc>
                <a:spcPts val="11039"/>
              </a:lnSpc>
            </a:pPr>
            <a:r>
              <a:rPr lang="en-US" sz="9199" dirty="0">
                <a:solidFill>
                  <a:srgbClr val="FFFFFF"/>
                </a:solidFill>
                <a:latin typeface="Poppins Bold"/>
              </a:rPr>
              <a:t>1.1.2. KHÁI NIỆM PHÂN TÍCH KỸ THUẬT</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6172200"/>
            <a:ext cx="2828925" cy="4114800"/>
          </a:xfrm>
          <a:prstGeom prst="rect">
            <a:avLst/>
          </a:prstGeom>
        </p:spPr>
      </p:pic>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92316" y="4441658"/>
            <a:ext cx="7736557" cy="4465038"/>
          </a:xfrm>
          <a:prstGeom prst="rect">
            <a:avLst/>
          </a:prstGeom>
        </p:spPr>
      </p:pic>
      <p:pic>
        <p:nvPicPr>
          <p:cNvPr id="4" name="Picture 4"/>
          <p:cNvPicPr>
            <a:picLocks noChangeAspect="1"/>
          </p:cNvPicPr>
          <p:nvPr/>
        </p:nvPicPr>
        <p:blipFill>
          <a:blip r:embed="rId4"/>
          <a:srcRect/>
          <a:stretch>
            <a:fillRect/>
          </a:stretch>
        </p:blipFill>
        <p:spPr>
          <a:xfrm>
            <a:off x="9144000" y="4441658"/>
            <a:ext cx="8404777" cy="4465038"/>
          </a:xfrm>
          <a:prstGeom prst="rect">
            <a:avLst/>
          </a:prstGeom>
        </p:spPr>
      </p:pic>
      <p:sp>
        <p:nvSpPr>
          <p:cNvPr id="5" name="TextBox 5"/>
          <p:cNvSpPr txBox="1"/>
          <p:nvPr/>
        </p:nvSpPr>
        <p:spPr>
          <a:xfrm>
            <a:off x="1224836" y="885825"/>
            <a:ext cx="13141200" cy="904875"/>
          </a:xfrm>
          <a:prstGeom prst="rect">
            <a:avLst/>
          </a:prstGeom>
        </p:spPr>
        <p:txBody>
          <a:bodyPr lIns="0" tIns="0" rIns="0" bIns="0" rtlCol="0" anchor="t">
            <a:spAutoFit/>
          </a:bodyPr>
          <a:lstStyle/>
          <a:p>
            <a:pPr>
              <a:lnSpc>
                <a:spcPts val="7500"/>
              </a:lnSpc>
              <a:spcBef>
                <a:spcPct val="0"/>
              </a:spcBef>
            </a:pPr>
            <a:r>
              <a:rPr lang="en-US" sz="5000" spc="50">
                <a:solidFill>
                  <a:srgbClr val="FFFFFF"/>
                </a:solidFill>
                <a:latin typeface="Montserrat Bold"/>
              </a:rPr>
              <a:t>b.Hình mẫu hình cờ đuôi nheo</a:t>
            </a:r>
          </a:p>
        </p:txBody>
      </p:sp>
      <p:sp>
        <p:nvSpPr>
          <p:cNvPr id="6" name="TextBox 6"/>
          <p:cNvSpPr txBox="1"/>
          <p:nvPr/>
        </p:nvSpPr>
        <p:spPr>
          <a:xfrm>
            <a:off x="708446" y="2121602"/>
            <a:ext cx="17259300" cy="20776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Hình mẫu hình cờ đuôi nheo được hình thành trong một xu thế giá tăng hoặc một xu thế giá giảm. Trong một xu thế giá tăng, hình mẫu được hình thành khi xu thế tăng chậm lại </a:t>
            </a:r>
          </a:p>
        </p:txBody>
      </p:sp>
      <p:sp>
        <p:nvSpPr>
          <p:cNvPr id="7" name="TextBox 7"/>
          <p:cNvSpPr txBox="1"/>
          <p:nvPr/>
        </p:nvSpPr>
        <p:spPr>
          <a:xfrm>
            <a:off x="4425032" y="9153525"/>
            <a:ext cx="9437936"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Hình 6.19 Hình mẫu dạng cờ đuôi nheo</a:t>
            </a:r>
          </a:p>
        </p:txBody>
      </p:sp>
    </p:spTree>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a:grpSpLocks noChangeAspect="1"/>
          </p:cNvGrpSpPr>
          <p:nvPr/>
        </p:nvGrpSpPr>
        <p:grpSpPr>
          <a:xfrm>
            <a:off x="8046005" y="-90854"/>
            <a:ext cx="12985223" cy="10468707"/>
            <a:chOff x="0" y="0"/>
            <a:chExt cx="6553200" cy="5283200"/>
          </a:xfrm>
        </p:grpSpPr>
        <p:sp>
          <p:nvSpPr>
            <p:cNvPr id="4" name="Freeform 4"/>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4153" r="-14153"/>
              </a:stretch>
            </a:blipFill>
          </p:spPr>
        </p:sp>
      </p:gr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3644" y="6827256"/>
            <a:ext cx="2551561" cy="3459744"/>
          </a:xfrm>
          <a:prstGeom prst="rect">
            <a:avLst/>
          </a:prstGeom>
        </p:spPr>
      </p:pic>
      <p:sp>
        <p:nvSpPr>
          <p:cNvPr id="6" name="TextBox 6"/>
          <p:cNvSpPr txBox="1"/>
          <p:nvPr/>
        </p:nvSpPr>
        <p:spPr>
          <a:xfrm>
            <a:off x="1319844" y="933450"/>
            <a:ext cx="13218773" cy="3124200"/>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1.5.3. NHÓM HÌNH MẪU LƯỠNG TÍNH</a:t>
            </a:r>
          </a:p>
        </p:txBody>
      </p:sp>
    </p:spTree>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28700" y="2890982"/>
            <a:ext cx="7274119" cy="4006123"/>
          </a:xfrm>
          <a:prstGeom prst="rect">
            <a:avLst/>
          </a:prstGeom>
        </p:spPr>
      </p:pic>
      <p:pic>
        <p:nvPicPr>
          <p:cNvPr id="4" name="Picture 4"/>
          <p:cNvPicPr>
            <a:picLocks noChangeAspect="1"/>
          </p:cNvPicPr>
          <p:nvPr/>
        </p:nvPicPr>
        <p:blipFill>
          <a:blip r:embed="rId4"/>
          <a:srcRect b="23252"/>
          <a:stretch>
            <a:fillRect/>
          </a:stretch>
        </p:blipFill>
        <p:spPr>
          <a:xfrm>
            <a:off x="8723458" y="2817514"/>
            <a:ext cx="7621960" cy="4153059"/>
          </a:xfrm>
          <a:prstGeom prst="rect">
            <a:avLst/>
          </a:prstGeom>
        </p:spPr>
      </p:pic>
      <p:sp>
        <p:nvSpPr>
          <p:cNvPr id="5" name="TextBox 5"/>
          <p:cNvSpPr txBox="1"/>
          <p:nvPr/>
        </p:nvSpPr>
        <p:spPr>
          <a:xfrm>
            <a:off x="608158" y="844683"/>
            <a:ext cx="16230600" cy="137275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Nhóm hình mẫu lưỡng tính gồm có hình mẫu hình cờ chữ nhật, hình tam giác hướng lên, tam giác hướng xuống, hình cái nêm... </a:t>
            </a:r>
          </a:p>
        </p:txBody>
      </p:sp>
      <p:sp>
        <p:nvSpPr>
          <p:cNvPr id="6" name="TextBox 6"/>
          <p:cNvSpPr txBox="1"/>
          <p:nvPr/>
        </p:nvSpPr>
        <p:spPr>
          <a:xfrm>
            <a:off x="608158" y="7389673"/>
            <a:ext cx="17485745" cy="20776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Khi trên đồ thị đường giá chứng khoán xuất hiện hình mẫu dạng này, xu thế giá tiếp theo sẽ có thể tiếp tục xu thế trước đó hay đảo ngược so với xu thế trước đó tùy thuộc từng trường hợp cụ thể. </a:t>
            </a:r>
          </a:p>
        </p:txBody>
      </p:sp>
    </p:spTree>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D2B6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261929">
            <a:off x="11287719" y="-4618828"/>
            <a:ext cx="12406564" cy="1285654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03445">
            <a:off x="16271422" y="-688600"/>
            <a:ext cx="2293248" cy="237642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907459">
            <a:off x="-469322" y="7673063"/>
            <a:ext cx="2393626" cy="2480441"/>
          </a:xfrm>
          <a:prstGeom prst="rect">
            <a:avLst/>
          </a:prstGeom>
        </p:spPr>
      </p:pic>
      <p:pic>
        <p:nvPicPr>
          <p:cNvPr id="5" name="Picture 5"/>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12446">
            <a:off x="-3057030" y="4574247"/>
            <a:ext cx="10179983" cy="10549205"/>
          </a:xfrm>
          <a:prstGeom prst="rect">
            <a:avLst/>
          </a:prstGeom>
        </p:spPr>
      </p:pic>
      <p:grpSp>
        <p:nvGrpSpPr>
          <p:cNvPr id="6" name="Group 6"/>
          <p:cNvGrpSpPr/>
          <p:nvPr/>
        </p:nvGrpSpPr>
        <p:grpSpPr>
          <a:xfrm>
            <a:off x="2032962" y="9258300"/>
            <a:ext cx="1181100" cy="11811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7259300" y="2331504"/>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a:grpSpLocks noChangeAspect="1"/>
          </p:cNvGrpSpPr>
          <p:nvPr/>
        </p:nvGrpSpPr>
        <p:grpSpPr>
          <a:xfrm>
            <a:off x="9822191" y="3131604"/>
            <a:ext cx="9604079" cy="9837897"/>
            <a:chOff x="0" y="0"/>
            <a:chExt cx="2086610" cy="2137410"/>
          </a:xfrm>
        </p:grpSpPr>
        <p:sp>
          <p:nvSpPr>
            <p:cNvPr id="11" name="Freeform 11"/>
            <p:cNvSpPr/>
            <p:nvPr/>
          </p:nvSpPr>
          <p:spPr>
            <a:xfrm>
              <a:off x="2540" y="-2540"/>
              <a:ext cx="2087880" cy="2139950"/>
            </a:xfrm>
            <a:custGeom>
              <a:avLst/>
              <a:gdLst/>
              <a:ahLst/>
              <a:cxnLst/>
              <a:rect l="l" t="t" r="r" b="b"/>
              <a:pathLst>
                <a:path w="2087880" h="213995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4"/>
              <a:stretch>
                <a:fillRect l="-40938" r="-40938"/>
              </a:stretch>
            </a:blipFill>
          </p:spPr>
        </p:sp>
      </p:grpSp>
      <p:sp>
        <p:nvSpPr>
          <p:cNvPr id="12" name="TextBox 12"/>
          <p:cNvSpPr txBox="1"/>
          <p:nvPr/>
        </p:nvSpPr>
        <p:spPr>
          <a:xfrm>
            <a:off x="727491" y="1313082"/>
            <a:ext cx="13158337" cy="4286250"/>
          </a:xfrm>
          <a:prstGeom prst="rect">
            <a:avLst/>
          </a:prstGeom>
        </p:spPr>
        <p:txBody>
          <a:bodyPr lIns="0" tIns="0" rIns="0" bIns="0" rtlCol="0" anchor="t">
            <a:spAutoFit/>
          </a:bodyPr>
          <a:lstStyle/>
          <a:p>
            <a:pPr>
              <a:lnSpc>
                <a:spcPts val="11039"/>
              </a:lnSpc>
            </a:pPr>
            <a:r>
              <a:rPr lang="en-US" sz="9199" dirty="0">
                <a:solidFill>
                  <a:srgbClr val="FFFFFF"/>
                </a:solidFill>
                <a:latin typeface="Poppins Bold"/>
              </a:rPr>
              <a:t>1.6. CÁC CHỈ BÁO CƠ BẢN TRONG PHÂN TÍCH KỸ THUẬT</a:t>
            </a:r>
          </a:p>
        </p:txBody>
      </p:sp>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a:grpSpLocks noChangeAspect="1"/>
          </p:cNvGrpSpPr>
          <p:nvPr/>
        </p:nvGrpSpPr>
        <p:grpSpPr>
          <a:xfrm>
            <a:off x="8046005" y="-90854"/>
            <a:ext cx="12985223" cy="10468707"/>
            <a:chOff x="0" y="0"/>
            <a:chExt cx="6553200" cy="5283200"/>
          </a:xfrm>
        </p:grpSpPr>
        <p:sp>
          <p:nvSpPr>
            <p:cNvPr id="4" name="Freeform 4"/>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0389" r="-10389"/>
              </a:stretch>
            </a:blip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9140198"/>
            <a:ext cx="5412815" cy="1062880"/>
          </a:xfrm>
          <a:prstGeom prst="rect">
            <a:avLst/>
          </a:prstGeom>
        </p:spPr>
      </p:pic>
      <p:sp>
        <p:nvSpPr>
          <p:cNvPr id="6" name="TextBox 6"/>
          <p:cNvSpPr txBox="1"/>
          <p:nvPr/>
        </p:nvSpPr>
        <p:spPr>
          <a:xfrm>
            <a:off x="1319844" y="933450"/>
            <a:ext cx="13218773" cy="3124200"/>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1.6.1. CÁC CHỈ BÁO TRUNG BÌNH</a:t>
            </a:r>
          </a:p>
        </p:txBody>
      </p:sp>
    </p:spTree>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797389" y="5246901"/>
            <a:ext cx="7598061" cy="4011399"/>
          </a:xfrm>
          <a:prstGeom prst="rect">
            <a:avLst/>
          </a:prstGeom>
        </p:spPr>
      </p:pic>
      <p:pic>
        <p:nvPicPr>
          <p:cNvPr id="4" name="Picture 4"/>
          <p:cNvPicPr>
            <a:picLocks noChangeAspect="1"/>
          </p:cNvPicPr>
          <p:nvPr/>
        </p:nvPicPr>
        <p:blipFill>
          <a:blip r:embed="rId4"/>
          <a:srcRect/>
          <a:stretch>
            <a:fillRect/>
          </a:stretch>
        </p:blipFill>
        <p:spPr>
          <a:xfrm>
            <a:off x="8594653" y="5246901"/>
            <a:ext cx="9230724" cy="4011399"/>
          </a:xfrm>
          <a:prstGeom prst="rect">
            <a:avLst/>
          </a:prstGeom>
        </p:spPr>
      </p:pic>
      <p:sp>
        <p:nvSpPr>
          <p:cNvPr id="5" name="TextBox 5"/>
          <p:cNvSpPr txBox="1"/>
          <p:nvPr/>
        </p:nvSpPr>
        <p:spPr>
          <a:xfrm>
            <a:off x="1028700" y="885825"/>
            <a:ext cx="16796677" cy="904875"/>
          </a:xfrm>
          <a:prstGeom prst="rect">
            <a:avLst/>
          </a:prstGeom>
        </p:spPr>
        <p:txBody>
          <a:bodyPr lIns="0" tIns="0" rIns="0" bIns="0" rtlCol="0" anchor="t">
            <a:spAutoFit/>
          </a:bodyPr>
          <a:lstStyle/>
          <a:p>
            <a:pPr>
              <a:lnSpc>
                <a:spcPts val="7500"/>
              </a:lnSpc>
              <a:spcBef>
                <a:spcPct val="0"/>
              </a:spcBef>
            </a:pPr>
            <a:r>
              <a:rPr lang="en-US" sz="5000" spc="50">
                <a:solidFill>
                  <a:srgbClr val="FFFFFF"/>
                </a:solidFill>
                <a:latin typeface="Montserrat Bold"/>
              </a:rPr>
              <a:t>a. Đường trung bình trượt (MA – Moving Average)</a:t>
            </a:r>
          </a:p>
        </p:txBody>
      </p:sp>
      <p:sp>
        <p:nvSpPr>
          <p:cNvPr id="6" name="TextBox 6"/>
          <p:cNvSpPr txBox="1"/>
          <p:nvPr/>
        </p:nvSpPr>
        <p:spPr>
          <a:xfrm>
            <a:off x="797389" y="2075185"/>
            <a:ext cx="16741710" cy="27824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Trung bình trượt của giá chứng khoán là mức giá bình quân của chứng khoán trong một khoảng thời gian xác định. </a:t>
            </a:r>
          </a:p>
          <a:p>
            <a:pPr>
              <a:lnSpc>
                <a:spcPts val="5579"/>
              </a:lnSpc>
              <a:spcBef>
                <a:spcPct val="0"/>
              </a:spcBef>
            </a:pPr>
            <a:r>
              <a:rPr lang="en-US" sz="3719" spc="37">
                <a:solidFill>
                  <a:srgbClr val="FFFFFF"/>
                </a:solidFill>
                <a:latin typeface="Montserrat"/>
              </a:rPr>
              <a:t>Đường trung bình trượt là công cụ khá phổ biến phản ánh xu thế chung của từng cổ phiếu hoặc thị trường nói chung.</a:t>
            </a:r>
          </a:p>
        </p:txBody>
      </p:sp>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298693" y="3706381"/>
            <a:ext cx="8779183" cy="4684327"/>
          </a:xfrm>
          <a:prstGeom prst="rect">
            <a:avLst/>
          </a:prstGeom>
        </p:spPr>
      </p:pic>
      <p:pic>
        <p:nvPicPr>
          <p:cNvPr id="4" name="Picture 4"/>
          <p:cNvPicPr>
            <a:picLocks noChangeAspect="1"/>
          </p:cNvPicPr>
          <p:nvPr/>
        </p:nvPicPr>
        <p:blipFill>
          <a:blip r:embed="rId4"/>
          <a:srcRect/>
          <a:stretch>
            <a:fillRect/>
          </a:stretch>
        </p:blipFill>
        <p:spPr>
          <a:xfrm>
            <a:off x="9182100" y="3725431"/>
            <a:ext cx="8818904" cy="4684327"/>
          </a:xfrm>
          <a:prstGeom prst="rect">
            <a:avLst/>
          </a:prstGeom>
        </p:spPr>
      </p:pic>
      <p:sp>
        <p:nvSpPr>
          <p:cNvPr id="5" name="TextBox 5"/>
          <p:cNvSpPr txBox="1"/>
          <p:nvPr/>
        </p:nvSpPr>
        <p:spPr>
          <a:xfrm>
            <a:off x="355843" y="923925"/>
            <a:ext cx="17576314" cy="27824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Có nhiều loại đường trung bình trượt khác nhau như đường trung bình trượt giản đơn, đường trung bình trượt theo hệ số mũ, đường trung bình trượt tuyến tính có trọng số, đường trung bình trượt hồi quy theo thời gian...</a:t>
            </a:r>
          </a:p>
        </p:txBody>
      </p:sp>
      <p:sp>
        <p:nvSpPr>
          <p:cNvPr id="6" name="TextBox 6"/>
          <p:cNvSpPr txBox="1"/>
          <p:nvPr/>
        </p:nvSpPr>
        <p:spPr>
          <a:xfrm>
            <a:off x="514350" y="8435763"/>
            <a:ext cx="17259300" cy="1568873"/>
          </a:xfrm>
          <a:prstGeom prst="rect">
            <a:avLst/>
          </a:prstGeom>
        </p:spPr>
        <p:txBody>
          <a:bodyPr lIns="0" tIns="0" rIns="0" bIns="0" rtlCol="0" anchor="t">
            <a:spAutoFit/>
          </a:bodyPr>
          <a:lstStyle/>
          <a:p>
            <a:pPr>
              <a:lnSpc>
                <a:spcPts val="4233"/>
              </a:lnSpc>
              <a:spcBef>
                <a:spcPct val="0"/>
              </a:spcBef>
            </a:pPr>
            <a:r>
              <a:rPr lang="en-US" sz="2822" spc="28">
                <a:solidFill>
                  <a:srgbClr val="FFFFFF"/>
                </a:solidFill>
                <a:latin typeface="Montserrat"/>
              </a:rPr>
              <a:t>Các nhà phân tích kỹ thuật dùng đường trung bình trượt như là một chi báo xu thế dài hạn và xem xét các mức giá hiện tại trong mối tương quan với xu thế này để nhận ra các dấu hiệu thay đổi.</a:t>
            </a:r>
          </a:p>
        </p:txBody>
      </p:sp>
    </p:spTree>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144000" y="5498341"/>
            <a:ext cx="7330769" cy="4161084"/>
          </a:xfrm>
          <a:prstGeom prst="rect">
            <a:avLst/>
          </a:prstGeom>
        </p:spPr>
      </p:pic>
      <p:pic>
        <p:nvPicPr>
          <p:cNvPr id="4" name="Picture 4"/>
          <p:cNvPicPr>
            <a:picLocks noChangeAspect="1"/>
          </p:cNvPicPr>
          <p:nvPr/>
        </p:nvPicPr>
        <p:blipFill>
          <a:blip r:embed="rId4"/>
          <a:srcRect/>
          <a:stretch>
            <a:fillRect/>
          </a:stretch>
        </p:blipFill>
        <p:spPr>
          <a:xfrm>
            <a:off x="1028700" y="5458030"/>
            <a:ext cx="7295003" cy="4241706"/>
          </a:xfrm>
          <a:prstGeom prst="rect">
            <a:avLst/>
          </a:prstGeom>
        </p:spPr>
      </p:pic>
      <p:sp>
        <p:nvSpPr>
          <p:cNvPr id="5" name="TextBox 5"/>
          <p:cNvSpPr txBox="1"/>
          <p:nvPr/>
        </p:nvSpPr>
        <p:spPr>
          <a:xfrm>
            <a:off x="745661" y="885825"/>
            <a:ext cx="16796677" cy="1857375"/>
          </a:xfrm>
          <a:prstGeom prst="rect">
            <a:avLst/>
          </a:prstGeom>
        </p:spPr>
        <p:txBody>
          <a:bodyPr lIns="0" tIns="0" rIns="0" bIns="0" rtlCol="0" anchor="t">
            <a:spAutoFit/>
          </a:bodyPr>
          <a:lstStyle/>
          <a:p>
            <a:pPr>
              <a:lnSpc>
                <a:spcPts val="7500"/>
              </a:lnSpc>
              <a:spcBef>
                <a:spcPct val="0"/>
              </a:spcBef>
            </a:pPr>
            <a:r>
              <a:rPr lang="en-US" sz="5000" spc="50">
                <a:solidFill>
                  <a:srgbClr val="FFFFFF"/>
                </a:solidFill>
                <a:latin typeface="Montserrat Bold"/>
              </a:rPr>
              <a:t>b. Đường trung bình trượt giản đơn (SMA – Simple Moving Average)</a:t>
            </a:r>
          </a:p>
        </p:txBody>
      </p:sp>
      <p:sp>
        <p:nvSpPr>
          <p:cNvPr id="6" name="TextBox 6"/>
          <p:cNvSpPr txBox="1"/>
          <p:nvPr/>
        </p:nvSpPr>
        <p:spPr>
          <a:xfrm>
            <a:off x="745661" y="3065894"/>
            <a:ext cx="17259300" cy="20776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SMA của một loại chứng khoán được tính bằng cách cộng giá đóng cửa của nó trong khoảng thời gian nhất định rồi chia tổng tìm được cho tổng các đơn vị tính trong khoảng thời gian trên.</a:t>
            </a:r>
          </a:p>
        </p:txBody>
      </p:sp>
    </p:spTree>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427039" y="5402295"/>
            <a:ext cx="7785259" cy="4485480"/>
          </a:xfrm>
          <a:prstGeom prst="rect">
            <a:avLst/>
          </a:prstGeom>
        </p:spPr>
      </p:pic>
      <p:pic>
        <p:nvPicPr>
          <p:cNvPr id="4" name="Picture 4"/>
          <p:cNvPicPr>
            <a:picLocks noChangeAspect="1"/>
          </p:cNvPicPr>
          <p:nvPr/>
        </p:nvPicPr>
        <p:blipFill>
          <a:blip r:embed="rId4"/>
          <a:srcRect l="2165" t="11313"/>
          <a:stretch>
            <a:fillRect/>
          </a:stretch>
        </p:blipFill>
        <p:spPr>
          <a:xfrm>
            <a:off x="701071" y="6372823"/>
            <a:ext cx="8435421" cy="2473143"/>
          </a:xfrm>
          <a:prstGeom prst="rect">
            <a:avLst/>
          </a:prstGeom>
        </p:spPr>
      </p:pic>
      <p:sp>
        <p:nvSpPr>
          <p:cNvPr id="5" name="TextBox 5"/>
          <p:cNvSpPr txBox="1"/>
          <p:nvPr/>
        </p:nvSpPr>
        <p:spPr>
          <a:xfrm>
            <a:off x="1028700" y="432934"/>
            <a:ext cx="16796677" cy="1857375"/>
          </a:xfrm>
          <a:prstGeom prst="rect">
            <a:avLst/>
          </a:prstGeom>
        </p:spPr>
        <p:txBody>
          <a:bodyPr lIns="0" tIns="0" rIns="0" bIns="0" rtlCol="0" anchor="t">
            <a:spAutoFit/>
          </a:bodyPr>
          <a:lstStyle/>
          <a:p>
            <a:pPr>
              <a:lnSpc>
                <a:spcPts val="7500"/>
              </a:lnSpc>
              <a:spcBef>
                <a:spcPct val="0"/>
              </a:spcBef>
            </a:pPr>
            <a:r>
              <a:rPr lang="en-US" sz="5000" spc="50">
                <a:solidFill>
                  <a:srgbClr val="FFFFFF"/>
                </a:solidFill>
                <a:latin typeface="Montserrat Bold"/>
              </a:rPr>
              <a:t>c. Đường trung bình trượt cấp số mũ (EMA – Exponential Moving Average)</a:t>
            </a:r>
          </a:p>
        </p:txBody>
      </p:sp>
      <p:sp>
        <p:nvSpPr>
          <p:cNvPr id="6" name="TextBox 6"/>
          <p:cNvSpPr txBox="1"/>
          <p:nvPr/>
        </p:nvSpPr>
        <p:spPr>
          <a:xfrm>
            <a:off x="514350" y="2411979"/>
            <a:ext cx="17259300" cy="34873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Để giảm tính trễ của đường trung bình trượt giản đơn, các nhà PTKT nường sử dụng đường trung bình trượt theo hệ số mũ (đường trung bình trượt vọng số mũ). Đường trung bình trượt theo hệ số mũ giảm tính trễ bằng cách a trọng số lớn cho giá hiện tại so với giá trong quá khứ. </a:t>
            </a:r>
          </a:p>
        </p:txBody>
      </p:sp>
    </p:spTree>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401132" y="933450"/>
            <a:ext cx="17747766" cy="4071288"/>
          </a:xfrm>
          <a:prstGeom prst="rect">
            <a:avLst/>
          </a:prstGeom>
        </p:spPr>
        <p:txBody>
          <a:bodyPr lIns="0" tIns="0" rIns="0" bIns="0" rtlCol="0" anchor="t">
            <a:spAutoFit/>
          </a:bodyPr>
          <a:lstStyle/>
          <a:p>
            <a:pPr>
              <a:lnSpc>
                <a:spcPts val="5463"/>
              </a:lnSpc>
              <a:spcBef>
                <a:spcPct val="0"/>
              </a:spcBef>
            </a:pPr>
            <a:r>
              <a:rPr lang="en-US" sz="3642" spc="36">
                <a:solidFill>
                  <a:srgbClr val="FFFFFF"/>
                </a:solidFill>
                <a:latin typeface="Montserrat"/>
              </a:rPr>
              <a:t> Như vậy đường</a:t>
            </a:r>
            <a:r>
              <a:rPr lang="en-US" sz="3642" spc="36">
                <a:solidFill>
                  <a:srgbClr val="FF1616"/>
                </a:solidFill>
                <a:latin typeface="Montserrat"/>
              </a:rPr>
              <a:t> trung bình trượt có trọng số</a:t>
            </a:r>
            <a:r>
              <a:rPr lang="en-US" sz="3642" spc="36">
                <a:solidFill>
                  <a:srgbClr val="FFFFFF"/>
                </a:solidFill>
                <a:latin typeface="Montserrat"/>
              </a:rPr>
              <a:t> sẽ phản ứng nhanh hơn với sự thay đổi giá hiện tại so với đường trung bình trượt giản đơn.    </a:t>
            </a:r>
          </a:p>
          <a:p>
            <a:pPr>
              <a:lnSpc>
                <a:spcPts val="5463"/>
              </a:lnSpc>
              <a:spcBef>
                <a:spcPct val="0"/>
              </a:spcBef>
            </a:pPr>
            <a:r>
              <a:rPr lang="en-US" sz="3642" spc="36">
                <a:solidFill>
                  <a:srgbClr val="FFFFFF"/>
                </a:solidFill>
                <a:latin typeface="Montserrat"/>
              </a:rPr>
              <a:t>Trọng số áp dụng cho mức giá hiện tại phụ thuộc vào khoảng thời gian để tính đường trung bình trượt. Khoảng thời gian dùng để tính đường trung bình trượt càng ngắn, trọng số áp dụng cho mức giá hiện tại càng lớn.</a:t>
            </a:r>
          </a:p>
        </p:txBody>
      </p:sp>
      <p:sp>
        <p:nvSpPr>
          <p:cNvPr id="4" name="TextBox 4"/>
          <p:cNvSpPr txBox="1"/>
          <p:nvPr/>
        </p:nvSpPr>
        <p:spPr>
          <a:xfrm>
            <a:off x="401132" y="5433829"/>
            <a:ext cx="17660423" cy="20776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Chú ý: Với đường trung bình trượt theo hệ số mũ ở giai đoạn đầu tiên, giá trị đường trung bình trượt giản đơn được sử dụng thay cho giá trị đường trung bình trượt theo hệ số mũ của ngày hôm trước.</a:t>
            </a:r>
          </a:p>
        </p:txBody>
      </p:sp>
      <p:sp>
        <p:nvSpPr>
          <p:cNvPr id="5" name="TextBox 5"/>
          <p:cNvSpPr txBox="1"/>
          <p:nvPr/>
        </p:nvSpPr>
        <p:spPr>
          <a:xfrm>
            <a:off x="5762035" y="8149610"/>
            <a:ext cx="6052245"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EMA₁ = Pxt + SMA₁ × (1−t)</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4D8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40508" y="1273668"/>
            <a:ext cx="5094286" cy="7520854"/>
          </a:xfrm>
          <a:prstGeom prst="rect">
            <a:avLst/>
          </a:prstGeom>
        </p:spPr>
      </p:pic>
      <p:sp>
        <p:nvSpPr>
          <p:cNvPr id="3" name="TextBox 3"/>
          <p:cNvSpPr txBox="1"/>
          <p:nvPr/>
        </p:nvSpPr>
        <p:spPr>
          <a:xfrm>
            <a:off x="6812615" y="1861006"/>
            <a:ext cx="10673130" cy="6865790"/>
          </a:xfrm>
          <a:prstGeom prst="rect">
            <a:avLst/>
          </a:prstGeom>
        </p:spPr>
        <p:txBody>
          <a:bodyPr lIns="0" tIns="0" rIns="0" bIns="0" rtlCol="0" anchor="t">
            <a:spAutoFit/>
          </a:bodyPr>
          <a:lstStyle/>
          <a:p>
            <a:pPr algn="just">
              <a:lnSpc>
                <a:spcPts val="5392"/>
              </a:lnSpc>
            </a:pPr>
            <a:r>
              <a:rPr lang="en-US" sz="3595" spc="35" dirty="0">
                <a:solidFill>
                  <a:srgbClr val="FFFFFF"/>
                </a:solidFill>
                <a:latin typeface="Montserrat Bold"/>
              </a:rPr>
              <a:t>Theo Edward </a:t>
            </a:r>
            <a:r>
              <a:rPr lang="en-US" sz="3595" spc="35" dirty="0" err="1">
                <a:solidFill>
                  <a:srgbClr val="FFFFFF"/>
                </a:solidFill>
                <a:latin typeface="Montserrat Bold"/>
              </a:rPr>
              <a:t>và</a:t>
            </a:r>
            <a:r>
              <a:rPr lang="en-US" sz="3595" spc="35" dirty="0">
                <a:solidFill>
                  <a:srgbClr val="FFFFFF"/>
                </a:solidFill>
                <a:latin typeface="Montserrat Bold"/>
              </a:rPr>
              <a:t> Magee:</a:t>
            </a:r>
          </a:p>
          <a:p>
            <a:pPr algn="just">
              <a:lnSpc>
                <a:spcPts val="5392"/>
              </a:lnSpc>
            </a:pPr>
            <a:r>
              <a:rPr lang="en-US" sz="3595" spc="35" dirty="0">
                <a:solidFill>
                  <a:srgbClr val="FFFFFF"/>
                </a:solidFill>
                <a:latin typeface="Montserrat"/>
              </a:rPr>
              <a:t>“</a:t>
            </a:r>
            <a:r>
              <a:rPr lang="en-US" sz="3595" spc="35" dirty="0" err="1">
                <a:solidFill>
                  <a:srgbClr val="FFFFFF"/>
                </a:solidFill>
                <a:latin typeface="Montserrat"/>
              </a:rPr>
              <a:t>Phân</a:t>
            </a:r>
            <a:r>
              <a:rPr lang="en-US" sz="3595" spc="35" dirty="0">
                <a:solidFill>
                  <a:srgbClr val="FFFFFF"/>
                </a:solidFill>
                <a:latin typeface="Montserrat"/>
              </a:rPr>
              <a:t> </a:t>
            </a:r>
            <a:r>
              <a:rPr lang="en-US" sz="3595" spc="35" dirty="0" err="1">
                <a:solidFill>
                  <a:srgbClr val="FFFFFF"/>
                </a:solidFill>
                <a:latin typeface="Montserrat"/>
              </a:rPr>
              <a:t>tích</a:t>
            </a:r>
            <a:r>
              <a:rPr lang="en-US" sz="3595" spc="35" dirty="0">
                <a:solidFill>
                  <a:srgbClr val="FFFFFF"/>
                </a:solidFill>
                <a:latin typeface="Montserrat"/>
              </a:rPr>
              <a:t> </a:t>
            </a:r>
            <a:r>
              <a:rPr lang="en-US" sz="3595" spc="35" dirty="0" err="1">
                <a:solidFill>
                  <a:srgbClr val="FFFFFF"/>
                </a:solidFill>
                <a:latin typeface="Montserrat"/>
              </a:rPr>
              <a:t>kỹ</a:t>
            </a:r>
            <a:r>
              <a:rPr lang="en-US" sz="3595" spc="35" dirty="0">
                <a:solidFill>
                  <a:srgbClr val="FFFFFF"/>
                </a:solidFill>
                <a:latin typeface="Montserrat"/>
              </a:rPr>
              <a:t> </a:t>
            </a:r>
            <a:r>
              <a:rPr lang="en-US" sz="3595" spc="35" dirty="0" err="1">
                <a:solidFill>
                  <a:srgbClr val="FFFFFF"/>
                </a:solidFill>
                <a:latin typeface="Montserrat"/>
              </a:rPr>
              <a:t>thuật</a:t>
            </a:r>
            <a:r>
              <a:rPr lang="en-US" sz="3595" spc="35" dirty="0">
                <a:solidFill>
                  <a:srgbClr val="FFFFFF"/>
                </a:solidFill>
                <a:latin typeface="Montserrat"/>
              </a:rPr>
              <a:t> </a:t>
            </a:r>
            <a:r>
              <a:rPr lang="en-US" sz="3595" spc="35" dirty="0" err="1">
                <a:solidFill>
                  <a:srgbClr val="FFFFFF"/>
                </a:solidFill>
                <a:latin typeface="Montserrat"/>
              </a:rPr>
              <a:t>là</a:t>
            </a:r>
            <a:r>
              <a:rPr lang="en-US" sz="3595" spc="35" dirty="0">
                <a:solidFill>
                  <a:srgbClr val="FFFFFF"/>
                </a:solidFill>
                <a:latin typeface="Montserrat"/>
              </a:rPr>
              <a:t> </a:t>
            </a:r>
            <a:r>
              <a:rPr lang="en-US" sz="3595" spc="35" dirty="0" err="1">
                <a:solidFill>
                  <a:srgbClr val="FFFFFF"/>
                </a:solidFill>
                <a:latin typeface="Montserrat"/>
              </a:rPr>
              <a:t>môn</a:t>
            </a:r>
            <a:r>
              <a:rPr lang="en-US" sz="3595" spc="35" dirty="0">
                <a:solidFill>
                  <a:srgbClr val="FFFFFF"/>
                </a:solidFill>
                <a:latin typeface="Montserrat"/>
              </a:rPr>
              <a:t> khoa </a:t>
            </a:r>
            <a:r>
              <a:rPr lang="en-US" sz="3595" spc="35" dirty="0" err="1">
                <a:solidFill>
                  <a:srgbClr val="FFFFFF"/>
                </a:solidFill>
                <a:latin typeface="Montserrat"/>
              </a:rPr>
              <a:t>học</a:t>
            </a:r>
            <a:r>
              <a:rPr lang="en-US" sz="3595" spc="35" dirty="0">
                <a:solidFill>
                  <a:srgbClr val="FFFFFF"/>
                </a:solidFill>
                <a:latin typeface="Montserrat"/>
              </a:rPr>
              <a:t> </a:t>
            </a:r>
            <a:r>
              <a:rPr lang="en-US" sz="3595" spc="35" dirty="0" err="1">
                <a:solidFill>
                  <a:srgbClr val="FFFFFF"/>
                </a:solidFill>
                <a:latin typeface="Montserrat"/>
              </a:rPr>
              <a:t>của</a:t>
            </a:r>
            <a:r>
              <a:rPr lang="en-US" sz="3595" spc="35" dirty="0">
                <a:solidFill>
                  <a:srgbClr val="FFFFFF"/>
                </a:solidFill>
                <a:latin typeface="Montserrat"/>
              </a:rPr>
              <a:t> </a:t>
            </a:r>
            <a:r>
              <a:rPr lang="en-US" sz="3595" spc="35" dirty="0" err="1">
                <a:solidFill>
                  <a:srgbClr val="FFFFFF"/>
                </a:solidFill>
                <a:latin typeface="Montserrat"/>
              </a:rPr>
              <a:t>sự</a:t>
            </a:r>
            <a:r>
              <a:rPr lang="en-US" sz="3595" spc="35" dirty="0">
                <a:solidFill>
                  <a:srgbClr val="FFFFFF"/>
                </a:solidFill>
                <a:latin typeface="Montserrat"/>
              </a:rPr>
              <a:t> </a:t>
            </a:r>
            <a:r>
              <a:rPr lang="en-US" sz="3595" spc="35" dirty="0" err="1">
                <a:solidFill>
                  <a:srgbClr val="FF1616"/>
                </a:solidFill>
                <a:latin typeface="Montserrat"/>
              </a:rPr>
              <a:t>ghi</a:t>
            </a:r>
            <a:r>
              <a:rPr lang="en-US" sz="3595" spc="35" dirty="0">
                <a:solidFill>
                  <a:srgbClr val="FF1616"/>
                </a:solidFill>
                <a:latin typeface="Montserrat"/>
              </a:rPr>
              <a:t> </a:t>
            </a:r>
            <a:r>
              <a:rPr lang="en-US" sz="3595" spc="35" dirty="0" err="1">
                <a:solidFill>
                  <a:srgbClr val="FF1616"/>
                </a:solidFill>
                <a:latin typeface="Montserrat"/>
              </a:rPr>
              <a:t>nhận</a:t>
            </a:r>
            <a:r>
              <a:rPr lang="en-US" sz="3595" spc="35" dirty="0">
                <a:solidFill>
                  <a:srgbClr val="FF1616"/>
                </a:solidFill>
                <a:latin typeface="Montserrat"/>
              </a:rPr>
              <a:t> </a:t>
            </a:r>
            <a:r>
              <a:rPr lang="en-US" sz="3595" spc="35" dirty="0" err="1">
                <a:solidFill>
                  <a:srgbClr val="FF1616"/>
                </a:solidFill>
                <a:latin typeface="Montserrat"/>
              </a:rPr>
              <a:t>lại</a:t>
            </a:r>
            <a:r>
              <a:rPr lang="en-US" sz="3595" spc="35" dirty="0">
                <a:solidFill>
                  <a:srgbClr val="FFFFFF"/>
                </a:solidFill>
                <a:latin typeface="Montserrat"/>
              </a:rPr>
              <a:t>, </a:t>
            </a:r>
            <a:r>
              <a:rPr lang="en-US" sz="3595" spc="35" dirty="0" err="1">
                <a:solidFill>
                  <a:srgbClr val="FFFFFF"/>
                </a:solidFill>
                <a:latin typeface="Montserrat"/>
              </a:rPr>
              <a:t>thường</a:t>
            </a:r>
            <a:r>
              <a:rPr lang="en-US" sz="3595" spc="35" dirty="0">
                <a:solidFill>
                  <a:srgbClr val="FFFFFF"/>
                </a:solidFill>
                <a:latin typeface="Montserrat"/>
              </a:rPr>
              <a:t> </a:t>
            </a:r>
            <a:r>
              <a:rPr lang="en-US" sz="3595" spc="35" dirty="0" err="1">
                <a:solidFill>
                  <a:srgbClr val="FFFFFF"/>
                </a:solidFill>
                <a:latin typeface="Montserrat"/>
              </a:rPr>
              <a:t>là</a:t>
            </a:r>
            <a:r>
              <a:rPr lang="en-US" sz="3595" spc="35" dirty="0">
                <a:solidFill>
                  <a:srgbClr val="FFFFFF"/>
                </a:solidFill>
                <a:latin typeface="Montserrat"/>
              </a:rPr>
              <a:t> </a:t>
            </a:r>
            <a:r>
              <a:rPr lang="en-US" sz="3595" spc="35" dirty="0" err="1">
                <a:solidFill>
                  <a:srgbClr val="FFFFFF"/>
                </a:solidFill>
                <a:latin typeface="Montserrat"/>
              </a:rPr>
              <a:t>dưới</a:t>
            </a:r>
            <a:r>
              <a:rPr lang="en-US" sz="3595" spc="35" dirty="0">
                <a:solidFill>
                  <a:srgbClr val="FFFFFF"/>
                </a:solidFill>
                <a:latin typeface="Montserrat"/>
              </a:rPr>
              <a:t> </a:t>
            </a:r>
            <a:r>
              <a:rPr lang="en-US" sz="3595" spc="35" dirty="0" err="1">
                <a:solidFill>
                  <a:srgbClr val="FF1616"/>
                </a:solidFill>
                <a:latin typeface="Montserrat"/>
              </a:rPr>
              <a:t>dạng</a:t>
            </a:r>
            <a:r>
              <a:rPr lang="en-US" sz="3595" spc="35" dirty="0">
                <a:solidFill>
                  <a:srgbClr val="FF1616"/>
                </a:solidFill>
                <a:latin typeface="Montserrat"/>
              </a:rPr>
              <a:t> </a:t>
            </a:r>
            <a:r>
              <a:rPr lang="en-US" sz="3595" spc="35" dirty="0" err="1">
                <a:solidFill>
                  <a:srgbClr val="FF1616"/>
                </a:solidFill>
                <a:latin typeface="Montserrat"/>
              </a:rPr>
              <a:t>đồ</a:t>
            </a:r>
            <a:r>
              <a:rPr lang="en-US" sz="3595" spc="35" dirty="0">
                <a:solidFill>
                  <a:srgbClr val="FF1616"/>
                </a:solidFill>
                <a:latin typeface="Montserrat"/>
              </a:rPr>
              <a:t> </a:t>
            </a:r>
            <a:r>
              <a:rPr lang="en-US" sz="3595" spc="35" dirty="0" err="1">
                <a:solidFill>
                  <a:srgbClr val="FF1616"/>
                </a:solidFill>
                <a:latin typeface="Montserrat"/>
              </a:rPr>
              <a:t>thị</a:t>
            </a:r>
            <a:r>
              <a:rPr lang="en-US" sz="3595" spc="35" dirty="0">
                <a:solidFill>
                  <a:srgbClr val="FFFFFF"/>
                </a:solidFill>
                <a:latin typeface="Montserrat"/>
              </a:rPr>
              <a:t>, </a:t>
            </a:r>
            <a:r>
              <a:rPr lang="en-US" sz="3595" spc="35" dirty="0" err="1">
                <a:solidFill>
                  <a:srgbClr val="FFFFFF"/>
                </a:solidFill>
                <a:latin typeface="Montserrat"/>
              </a:rPr>
              <a:t>những</a:t>
            </a:r>
            <a:r>
              <a:rPr lang="en-US" sz="3595" spc="35" dirty="0">
                <a:solidFill>
                  <a:srgbClr val="FFFFFF"/>
                </a:solidFill>
                <a:latin typeface="Montserrat"/>
              </a:rPr>
              <a:t> </a:t>
            </a:r>
            <a:r>
              <a:rPr lang="en-US" sz="3595" spc="35" dirty="0" err="1">
                <a:solidFill>
                  <a:srgbClr val="FFFFFF"/>
                </a:solidFill>
                <a:latin typeface="Montserrat"/>
              </a:rPr>
              <a:t>hoạt</a:t>
            </a:r>
            <a:r>
              <a:rPr lang="en-US" sz="3595" spc="35" dirty="0">
                <a:solidFill>
                  <a:srgbClr val="FFFFFF"/>
                </a:solidFill>
                <a:latin typeface="Montserrat"/>
              </a:rPr>
              <a:t> </a:t>
            </a:r>
            <a:r>
              <a:rPr lang="en-US" sz="3595" spc="35" dirty="0" err="1">
                <a:solidFill>
                  <a:srgbClr val="FFFFFF"/>
                </a:solidFill>
                <a:latin typeface="Montserrat"/>
              </a:rPr>
              <a:t>động</a:t>
            </a:r>
            <a:r>
              <a:rPr lang="en-US" sz="3595" spc="35" dirty="0">
                <a:solidFill>
                  <a:srgbClr val="FFFFFF"/>
                </a:solidFill>
                <a:latin typeface="Montserrat"/>
              </a:rPr>
              <a:t> </a:t>
            </a:r>
            <a:r>
              <a:rPr lang="en-US" sz="3595" spc="35" dirty="0" err="1">
                <a:solidFill>
                  <a:srgbClr val="FFFFFF"/>
                </a:solidFill>
                <a:latin typeface="Montserrat"/>
              </a:rPr>
              <a:t>giao</a:t>
            </a:r>
            <a:r>
              <a:rPr lang="en-US" sz="3595" spc="35" dirty="0">
                <a:solidFill>
                  <a:srgbClr val="FFFFFF"/>
                </a:solidFill>
                <a:latin typeface="Montserrat"/>
              </a:rPr>
              <a:t> </a:t>
            </a:r>
            <a:r>
              <a:rPr lang="en-US" sz="3595" spc="35" dirty="0" err="1">
                <a:solidFill>
                  <a:srgbClr val="FFFFFF"/>
                </a:solidFill>
                <a:latin typeface="Montserrat"/>
              </a:rPr>
              <a:t>dịch</a:t>
            </a:r>
            <a:r>
              <a:rPr lang="en-US" sz="3595" spc="35" dirty="0">
                <a:solidFill>
                  <a:srgbClr val="FFFFFF"/>
                </a:solidFill>
                <a:latin typeface="Montserrat"/>
              </a:rPr>
              <a:t> </a:t>
            </a:r>
            <a:r>
              <a:rPr lang="en-US" sz="3595" spc="35" dirty="0" err="1">
                <a:solidFill>
                  <a:srgbClr val="FFFFFF"/>
                </a:solidFill>
                <a:latin typeface="Montserrat"/>
              </a:rPr>
              <a:t>diễn</a:t>
            </a:r>
            <a:r>
              <a:rPr lang="en-US" sz="3595" spc="35" dirty="0">
                <a:solidFill>
                  <a:srgbClr val="FFFFFF"/>
                </a:solidFill>
                <a:latin typeface="Montserrat"/>
              </a:rPr>
              <a:t> </a:t>
            </a:r>
            <a:r>
              <a:rPr lang="en-US" sz="3595" spc="35" dirty="0" err="1">
                <a:solidFill>
                  <a:srgbClr val="FFFFFF"/>
                </a:solidFill>
                <a:latin typeface="Montserrat"/>
              </a:rPr>
              <a:t>ra</a:t>
            </a:r>
            <a:r>
              <a:rPr lang="en-US" sz="3595" spc="35" dirty="0">
                <a:solidFill>
                  <a:srgbClr val="FFFFFF"/>
                </a:solidFill>
                <a:latin typeface="Montserrat"/>
              </a:rPr>
              <a:t> </a:t>
            </a:r>
            <a:r>
              <a:rPr lang="en-US" sz="3595" spc="35" dirty="0" err="1">
                <a:solidFill>
                  <a:srgbClr val="FFFFFF"/>
                </a:solidFill>
                <a:latin typeface="Montserrat"/>
              </a:rPr>
              <a:t>trong</a:t>
            </a:r>
            <a:r>
              <a:rPr lang="en-US" sz="3595" spc="35" dirty="0">
                <a:solidFill>
                  <a:srgbClr val="FFFFFF"/>
                </a:solidFill>
                <a:latin typeface="Montserrat"/>
              </a:rPr>
              <a:t> </a:t>
            </a:r>
            <a:r>
              <a:rPr lang="en-US" sz="3595" spc="35" dirty="0" err="1">
                <a:solidFill>
                  <a:srgbClr val="FF1616"/>
                </a:solidFill>
                <a:latin typeface="Montserrat"/>
              </a:rPr>
              <a:t>quá</a:t>
            </a:r>
            <a:r>
              <a:rPr lang="en-US" sz="3595" spc="35" dirty="0">
                <a:solidFill>
                  <a:srgbClr val="FF1616"/>
                </a:solidFill>
                <a:latin typeface="Montserrat"/>
              </a:rPr>
              <a:t> </a:t>
            </a:r>
            <a:r>
              <a:rPr lang="en-US" sz="3595" spc="35" dirty="0" err="1">
                <a:solidFill>
                  <a:srgbClr val="FF1616"/>
                </a:solidFill>
                <a:latin typeface="Montserrat"/>
              </a:rPr>
              <a:t>khứ</a:t>
            </a:r>
            <a:r>
              <a:rPr lang="en-US" sz="3595" spc="35" dirty="0">
                <a:solidFill>
                  <a:srgbClr val="FFFFFF"/>
                </a:solidFill>
                <a:latin typeface="Montserrat"/>
              </a:rPr>
              <a:t> </a:t>
            </a:r>
            <a:r>
              <a:rPr lang="en-US" sz="3595" spc="35" dirty="0" err="1">
                <a:solidFill>
                  <a:srgbClr val="FFFFFF"/>
                </a:solidFill>
                <a:latin typeface="Montserrat"/>
              </a:rPr>
              <a:t>gây</a:t>
            </a:r>
            <a:r>
              <a:rPr lang="en-US" sz="3595" spc="35" dirty="0">
                <a:solidFill>
                  <a:srgbClr val="FFFFFF"/>
                </a:solidFill>
                <a:latin typeface="Montserrat"/>
              </a:rPr>
              <a:t> </a:t>
            </a:r>
            <a:r>
              <a:rPr lang="en-US" sz="3595" spc="35" dirty="0" err="1">
                <a:solidFill>
                  <a:srgbClr val="FFFFFF"/>
                </a:solidFill>
                <a:latin typeface="Montserrat"/>
              </a:rPr>
              <a:t>lên</a:t>
            </a:r>
            <a:r>
              <a:rPr lang="en-US" sz="3595" spc="35" dirty="0">
                <a:solidFill>
                  <a:srgbClr val="FFFFFF"/>
                </a:solidFill>
                <a:latin typeface="Montserrat"/>
              </a:rPr>
              <a:t> </a:t>
            </a:r>
            <a:r>
              <a:rPr lang="en-US" sz="3595" spc="35" dirty="0" err="1">
                <a:solidFill>
                  <a:srgbClr val="FFFFFF"/>
                </a:solidFill>
                <a:latin typeface="Montserrat"/>
              </a:rPr>
              <a:t>những</a:t>
            </a:r>
            <a:r>
              <a:rPr lang="en-US" sz="3595" spc="35" dirty="0">
                <a:solidFill>
                  <a:srgbClr val="FFFFFF"/>
                </a:solidFill>
                <a:latin typeface="Montserrat"/>
              </a:rPr>
              <a:t> </a:t>
            </a:r>
            <a:r>
              <a:rPr lang="en-US" sz="3595" spc="35" dirty="0" err="1">
                <a:solidFill>
                  <a:srgbClr val="FFFFFF"/>
                </a:solidFill>
                <a:latin typeface="Montserrat"/>
              </a:rPr>
              <a:t>thay</a:t>
            </a:r>
            <a:r>
              <a:rPr lang="en-US" sz="3595" spc="35" dirty="0">
                <a:solidFill>
                  <a:srgbClr val="FFFFFF"/>
                </a:solidFill>
                <a:latin typeface="Montserrat"/>
              </a:rPr>
              <a:t> </a:t>
            </a:r>
            <a:r>
              <a:rPr lang="en-US" sz="3595" spc="35" dirty="0" err="1">
                <a:solidFill>
                  <a:srgbClr val="FFFFFF"/>
                </a:solidFill>
                <a:latin typeface="Montserrat"/>
              </a:rPr>
              <a:t>đổi</a:t>
            </a:r>
            <a:r>
              <a:rPr lang="en-US" sz="3595" spc="35" dirty="0">
                <a:solidFill>
                  <a:srgbClr val="FFFFFF"/>
                </a:solidFill>
                <a:latin typeface="Montserrat"/>
              </a:rPr>
              <a:t> </a:t>
            </a:r>
            <a:r>
              <a:rPr lang="en-US" sz="3595" spc="35" dirty="0" err="1">
                <a:solidFill>
                  <a:srgbClr val="FFFFFF"/>
                </a:solidFill>
                <a:latin typeface="Montserrat"/>
              </a:rPr>
              <a:t>về</a:t>
            </a:r>
            <a:r>
              <a:rPr lang="en-US" sz="3595" spc="35" dirty="0">
                <a:solidFill>
                  <a:srgbClr val="FFFFFF"/>
                </a:solidFill>
                <a:latin typeface="Montserrat"/>
              </a:rPr>
              <a:t> </a:t>
            </a:r>
            <a:r>
              <a:rPr lang="en-US" sz="3595" spc="35" dirty="0" err="1">
                <a:solidFill>
                  <a:srgbClr val="FFFFFF"/>
                </a:solidFill>
                <a:latin typeface="Montserrat"/>
              </a:rPr>
              <a:t>giá</a:t>
            </a:r>
            <a:r>
              <a:rPr lang="en-US" sz="3595" spc="35" dirty="0">
                <a:solidFill>
                  <a:srgbClr val="FFFFFF"/>
                </a:solidFill>
                <a:latin typeface="Montserrat"/>
              </a:rPr>
              <a:t>, </a:t>
            </a:r>
            <a:r>
              <a:rPr lang="en-US" sz="3595" spc="35" dirty="0" err="1">
                <a:solidFill>
                  <a:srgbClr val="FFFFFF"/>
                </a:solidFill>
                <a:latin typeface="Montserrat"/>
              </a:rPr>
              <a:t>khối</a:t>
            </a:r>
            <a:r>
              <a:rPr lang="en-US" sz="3595" spc="35" dirty="0">
                <a:solidFill>
                  <a:srgbClr val="FFFFFF"/>
                </a:solidFill>
                <a:latin typeface="Montserrat"/>
              </a:rPr>
              <a:t> </a:t>
            </a:r>
            <a:r>
              <a:rPr lang="en-US" sz="3595" spc="35" dirty="0" err="1">
                <a:solidFill>
                  <a:srgbClr val="FFFFFF"/>
                </a:solidFill>
                <a:latin typeface="Montserrat"/>
              </a:rPr>
              <a:t>lượng</a:t>
            </a:r>
            <a:r>
              <a:rPr lang="en-US" sz="3595" spc="35" dirty="0">
                <a:solidFill>
                  <a:srgbClr val="FFFFFF"/>
                </a:solidFill>
                <a:latin typeface="Montserrat"/>
              </a:rPr>
              <a:t> </a:t>
            </a:r>
            <a:r>
              <a:rPr lang="en-US" sz="3595" spc="35" dirty="0" err="1">
                <a:solidFill>
                  <a:srgbClr val="FFFFFF"/>
                </a:solidFill>
                <a:latin typeface="Montserrat"/>
              </a:rPr>
              <a:t>giao</a:t>
            </a:r>
            <a:r>
              <a:rPr lang="en-US" sz="3595" spc="35" dirty="0">
                <a:solidFill>
                  <a:srgbClr val="FFFFFF"/>
                </a:solidFill>
                <a:latin typeface="Montserrat"/>
              </a:rPr>
              <a:t> </a:t>
            </a:r>
            <a:r>
              <a:rPr lang="en-US" sz="3595" spc="35" dirty="0" err="1">
                <a:solidFill>
                  <a:srgbClr val="FFFFFF"/>
                </a:solidFill>
                <a:latin typeface="Montserrat"/>
              </a:rPr>
              <a:t>dịch</a:t>
            </a:r>
            <a:r>
              <a:rPr lang="en-US" sz="3595" spc="35" dirty="0">
                <a:solidFill>
                  <a:srgbClr val="FFFFFF"/>
                </a:solidFill>
                <a:latin typeface="Montserrat"/>
              </a:rPr>
              <a:t>,... </a:t>
            </a:r>
            <a:r>
              <a:rPr lang="en-US" sz="3595" spc="35" dirty="0" err="1">
                <a:solidFill>
                  <a:srgbClr val="FFFFFF"/>
                </a:solidFill>
                <a:latin typeface="Montserrat"/>
              </a:rPr>
              <a:t>của</a:t>
            </a:r>
            <a:r>
              <a:rPr lang="en-US" sz="3595" spc="35" dirty="0">
                <a:solidFill>
                  <a:srgbClr val="FFFFFF"/>
                </a:solidFill>
                <a:latin typeface="Montserrat"/>
              </a:rPr>
              <a:t> </a:t>
            </a:r>
            <a:r>
              <a:rPr lang="en-US" sz="3595" spc="35" dirty="0" err="1">
                <a:solidFill>
                  <a:srgbClr val="FFFFFF"/>
                </a:solidFill>
                <a:latin typeface="Montserrat"/>
              </a:rPr>
              <a:t>một</a:t>
            </a:r>
            <a:r>
              <a:rPr lang="en-US" sz="3595" spc="35" dirty="0">
                <a:solidFill>
                  <a:srgbClr val="FFFFFF"/>
                </a:solidFill>
                <a:latin typeface="Montserrat"/>
              </a:rPr>
              <a:t> </a:t>
            </a:r>
            <a:r>
              <a:rPr lang="en-US" sz="3595" spc="35" dirty="0" err="1">
                <a:solidFill>
                  <a:srgbClr val="FFFFFF"/>
                </a:solidFill>
                <a:latin typeface="Montserrat"/>
              </a:rPr>
              <a:t>chứng</a:t>
            </a:r>
            <a:r>
              <a:rPr lang="en-US" sz="3595" spc="35" dirty="0">
                <a:solidFill>
                  <a:srgbClr val="FFFFFF"/>
                </a:solidFill>
                <a:latin typeface="Montserrat"/>
              </a:rPr>
              <a:t> </a:t>
            </a:r>
            <a:r>
              <a:rPr lang="en-US" sz="3595" spc="35" dirty="0" err="1">
                <a:solidFill>
                  <a:srgbClr val="FFFFFF"/>
                </a:solidFill>
                <a:latin typeface="Montserrat"/>
              </a:rPr>
              <a:t>khoán</a:t>
            </a:r>
            <a:r>
              <a:rPr lang="en-US" sz="3595" spc="35" dirty="0">
                <a:solidFill>
                  <a:srgbClr val="FFFFFF"/>
                </a:solidFill>
                <a:latin typeface="Montserrat"/>
              </a:rPr>
              <a:t> </a:t>
            </a:r>
            <a:r>
              <a:rPr lang="en-US" sz="3595" spc="35" dirty="0" err="1">
                <a:solidFill>
                  <a:srgbClr val="FFFFFF"/>
                </a:solidFill>
                <a:latin typeface="Montserrat"/>
              </a:rPr>
              <a:t>bất</a:t>
            </a:r>
            <a:r>
              <a:rPr lang="en-US" sz="3595" spc="35" dirty="0">
                <a:solidFill>
                  <a:srgbClr val="FFFFFF"/>
                </a:solidFill>
                <a:latin typeface="Montserrat"/>
              </a:rPr>
              <a:t> </a:t>
            </a:r>
            <a:r>
              <a:rPr lang="en-US" sz="3595" spc="35" dirty="0" err="1">
                <a:solidFill>
                  <a:srgbClr val="FFFFFF"/>
                </a:solidFill>
                <a:latin typeface="Montserrat"/>
              </a:rPr>
              <a:t>kỳ</a:t>
            </a:r>
            <a:r>
              <a:rPr lang="en-US" sz="3595" spc="35" dirty="0">
                <a:solidFill>
                  <a:srgbClr val="FFFFFF"/>
                </a:solidFill>
                <a:latin typeface="Montserrat"/>
              </a:rPr>
              <a:t> hay </a:t>
            </a:r>
            <a:r>
              <a:rPr lang="en-US" sz="3595" spc="35" dirty="0" err="1">
                <a:solidFill>
                  <a:srgbClr val="FFFFFF"/>
                </a:solidFill>
                <a:latin typeface="Montserrat"/>
              </a:rPr>
              <a:t>với</a:t>
            </a:r>
            <a:r>
              <a:rPr lang="en-US" sz="3595" spc="35" dirty="0">
                <a:solidFill>
                  <a:srgbClr val="FFFFFF"/>
                </a:solidFill>
                <a:latin typeface="Montserrat"/>
              </a:rPr>
              <a:t> </a:t>
            </a:r>
            <a:r>
              <a:rPr lang="en-US" sz="3595" spc="35" dirty="0" err="1">
                <a:solidFill>
                  <a:srgbClr val="FFFFFF"/>
                </a:solidFill>
                <a:latin typeface="Montserrat"/>
              </a:rPr>
              <a:t>chung</a:t>
            </a:r>
            <a:r>
              <a:rPr lang="en-US" sz="3595" spc="35" dirty="0">
                <a:solidFill>
                  <a:srgbClr val="FFFFFF"/>
                </a:solidFill>
                <a:latin typeface="Montserrat"/>
              </a:rPr>
              <a:t> </a:t>
            </a:r>
            <a:r>
              <a:rPr lang="en-US" sz="3595" spc="35" dirty="0" err="1">
                <a:solidFill>
                  <a:srgbClr val="FFFFFF"/>
                </a:solidFill>
                <a:latin typeface="Montserrat"/>
              </a:rPr>
              <a:t>toàn</a:t>
            </a:r>
            <a:r>
              <a:rPr lang="en-US" sz="3595" spc="35" dirty="0">
                <a:solidFill>
                  <a:srgbClr val="FFFFFF"/>
                </a:solidFill>
                <a:latin typeface="Montserrat"/>
              </a:rPr>
              <a:t> </a:t>
            </a:r>
            <a:r>
              <a:rPr lang="en-US" sz="3595" spc="35" dirty="0" err="1">
                <a:solidFill>
                  <a:srgbClr val="FFFFFF"/>
                </a:solidFill>
                <a:latin typeface="Montserrat"/>
              </a:rPr>
              <a:t>bộ</a:t>
            </a:r>
            <a:r>
              <a:rPr lang="en-US" sz="3595" spc="35" dirty="0">
                <a:solidFill>
                  <a:srgbClr val="FFFFFF"/>
                </a:solidFill>
                <a:latin typeface="Montserrat"/>
              </a:rPr>
              <a:t> </a:t>
            </a:r>
            <a:r>
              <a:rPr lang="en-US" sz="3595" spc="35" dirty="0" err="1">
                <a:solidFill>
                  <a:srgbClr val="FFFFFF"/>
                </a:solidFill>
                <a:latin typeface="Montserrat"/>
              </a:rPr>
              <a:t>thị</a:t>
            </a:r>
            <a:r>
              <a:rPr lang="en-US" sz="3595" spc="35" dirty="0">
                <a:solidFill>
                  <a:srgbClr val="FFFFFF"/>
                </a:solidFill>
                <a:latin typeface="Montserrat"/>
              </a:rPr>
              <a:t> </a:t>
            </a:r>
            <a:r>
              <a:rPr lang="en-US" sz="3595" spc="35" dirty="0" err="1">
                <a:solidFill>
                  <a:srgbClr val="FFFFFF"/>
                </a:solidFill>
                <a:latin typeface="Montserrat"/>
              </a:rPr>
              <a:t>trường</a:t>
            </a:r>
            <a:r>
              <a:rPr lang="en-US" sz="3595" spc="35" dirty="0">
                <a:solidFill>
                  <a:srgbClr val="FFFFFF"/>
                </a:solidFill>
                <a:latin typeface="Montserrat"/>
              </a:rPr>
              <a:t> </a:t>
            </a:r>
            <a:r>
              <a:rPr lang="en-US" sz="3595" spc="35" dirty="0" err="1">
                <a:solidFill>
                  <a:srgbClr val="FFFFFF"/>
                </a:solidFill>
                <a:latin typeface="Montserrat"/>
              </a:rPr>
              <a:t>và</a:t>
            </a:r>
            <a:r>
              <a:rPr lang="en-US" sz="3595" spc="35" dirty="0">
                <a:solidFill>
                  <a:srgbClr val="FFFFFF"/>
                </a:solidFill>
                <a:latin typeface="Montserrat"/>
              </a:rPr>
              <a:t> </a:t>
            </a:r>
            <a:r>
              <a:rPr lang="en-US" sz="3595" spc="35" dirty="0" err="1">
                <a:solidFill>
                  <a:srgbClr val="FFFFFF"/>
                </a:solidFill>
                <a:latin typeface="Montserrat"/>
              </a:rPr>
              <a:t>sau</a:t>
            </a:r>
            <a:r>
              <a:rPr lang="en-US" sz="3595" spc="35" dirty="0">
                <a:solidFill>
                  <a:srgbClr val="FFFFFF"/>
                </a:solidFill>
                <a:latin typeface="Montserrat"/>
              </a:rPr>
              <a:t> </a:t>
            </a:r>
            <a:r>
              <a:rPr lang="en-US" sz="3595" spc="35" dirty="0" err="1">
                <a:solidFill>
                  <a:srgbClr val="FFFFFF"/>
                </a:solidFill>
                <a:latin typeface="Montserrat"/>
              </a:rPr>
              <a:t>đó</a:t>
            </a:r>
            <a:r>
              <a:rPr lang="en-US" sz="3595" spc="35" dirty="0">
                <a:solidFill>
                  <a:srgbClr val="FFFFFF"/>
                </a:solidFill>
                <a:latin typeface="Montserrat"/>
              </a:rPr>
              <a:t> </a:t>
            </a:r>
            <a:r>
              <a:rPr lang="en-US" sz="3595" spc="35" dirty="0" err="1">
                <a:solidFill>
                  <a:srgbClr val="FFFFFF"/>
                </a:solidFill>
                <a:latin typeface="Montserrat"/>
              </a:rPr>
              <a:t>sẽ</a:t>
            </a:r>
            <a:r>
              <a:rPr lang="en-US" sz="3595" spc="35" dirty="0">
                <a:solidFill>
                  <a:srgbClr val="FFFFFF"/>
                </a:solidFill>
                <a:latin typeface="Montserrat"/>
              </a:rPr>
              <a:t> </a:t>
            </a:r>
            <a:r>
              <a:rPr lang="en-US" sz="3595" spc="35" dirty="0" err="1">
                <a:solidFill>
                  <a:srgbClr val="FFFFFF"/>
                </a:solidFill>
                <a:latin typeface="Montserrat"/>
              </a:rPr>
              <a:t>dựa</a:t>
            </a:r>
            <a:r>
              <a:rPr lang="en-US" sz="3595" spc="35" dirty="0">
                <a:solidFill>
                  <a:srgbClr val="FFFFFF"/>
                </a:solidFill>
                <a:latin typeface="Montserrat"/>
              </a:rPr>
              <a:t> </a:t>
            </a:r>
            <a:r>
              <a:rPr lang="en-US" sz="3595" spc="35" dirty="0" err="1">
                <a:solidFill>
                  <a:srgbClr val="FFFFFF"/>
                </a:solidFill>
                <a:latin typeface="Montserrat"/>
              </a:rPr>
              <a:t>trên</a:t>
            </a:r>
            <a:r>
              <a:rPr lang="en-US" sz="3595" spc="35" dirty="0">
                <a:solidFill>
                  <a:srgbClr val="FFFFFF"/>
                </a:solidFill>
                <a:latin typeface="Montserrat"/>
              </a:rPr>
              <a:t> </a:t>
            </a:r>
            <a:r>
              <a:rPr lang="en-US" sz="3595" spc="35" dirty="0">
                <a:solidFill>
                  <a:srgbClr val="FF1616"/>
                </a:solidFill>
                <a:latin typeface="Montserrat"/>
              </a:rPr>
              <a:t>“</a:t>
            </a:r>
            <a:r>
              <a:rPr lang="en-US" sz="3595" spc="35" dirty="0" err="1">
                <a:solidFill>
                  <a:srgbClr val="FF1616"/>
                </a:solidFill>
                <a:latin typeface="Montserrat"/>
              </a:rPr>
              <a:t>bức</a:t>
            </a:r>
            <a:r>
              <a:rPr lang="en-US" sz="3595" spc="35" dirty="0">
                <a:solidFill>
                  <a:srgbClr val="FF1616"/>
                </a:solidFill>
                <a:latin typeface="Montserrat"/>
              </a:rPr>
              <a:t> </a:t>
            </a:r>
            <a:r>
              <a:rPr lang="en-US" sz="3595" spc="35" dirty="0" err="1">
                <a:solidFill>
                  <a:srgbClr val="FF1616"/>
                </a:solidFill>
                <a:latin typeface="Montserrat"/>
              </a:rPr>
              <a:t>tranh</a:t>
            </a:r>
            <a:r>
              <a:rPr lang="en-US" sz="3595" spc="35" dirty="0">
                <a:solidFill>
                  <a:srgbClr val="FF1616"/>
                </a:solidFill>
                <a:latin typeface="Montserrat"/>
              </a:rPr>
              <a:t> </a:t>
            </a:r>
            <a:r>
              <a:rPr lang="en-US" sz="3595" spc="35" dirty="0" err="1">
                <a:solidFill>
                  <a:srgbClr val="FF1616"/>
                </a:solidFill>
                <a:latin typeface="Montserrat"/>
              </a:rPr>
              <a:t>về</a:t>
            </a:r>
            <a:r>
              <a:rPr lang="en-US" sz="3595" spc="35" dirty="0">
                <a:solidFill>
                  <a:srgbClr val="FF1616"/>
                </a:solidFill>
                <a:latin typeface="Montserrat"/>
              </a:rPr>
              <a:t> </a:t>
            </a:r>
            <a:r>
              <a:rPr lang="en-US" sz="3595" spc="35" dirty="0" err="1">
                <a:solidFill>
                  <a:srgbClr val="FF1616"/>
                </a:solidFill>
                <a:latin typeface="Montserrat"/>
              </a:rPr>
              <a:t>quá</a:t>
            </a:r>
            <a:r>
              <a:rPr lang="en-US" sz="3595" spc="35" dirty="0">
                <a:solidFill>
                  <a:srgbClr val="FF1616"/>
                </a:solidFill>
                <a:latin typeface="Montserrat"/>
              </a:rPr>
              <a:t> </a:t>
            </a:r>
            <a:r>
              <a:rPr lang="en-US" sz="3595" spc="35" dirty="0" err="1">
                <a:solidFill>
                  <a:srgbClr val="FF1616"/>
                </a:solidFill>
                <a:latin typeface="Montserrat"/>
              </a:rPr>
              <a:t>khứ</a:t>
            </a:r>
            <a:r>
              <a:rPr lang="en-US" sz="3595" spc="35" dirty="0">
                <a:solidFill>
                  <a:srgbClr val="FF1616"/>
                </a:solidFill>
                <a:latin typeface="Montserrat"/>
              </a:rPr>
              <a:t>”</a:t>
            </a:r>
            <a:r>
              <a:rPr lang="en-US" sz="3595" spc="35" dirty="0">
                <a:solidFill>
                  <a:srgbClr val="FFFFFF"/>
                </a:solidFill>
                <a:latin typeface="Montserrat"/>
              </a:rPr>
              <a:t> </a:t>
            </a:r>
            <a:r>
              <a:rPr lang="en-US" sz="3595" spc="35" dirty="0" err="1">
                <a:solidFill>
                  <a:srgbClr val="FFFFFF"/>
                </a:solidFill>
                <a:latin typeface="Montserrat"/>
              </a:rPr>
              <a:t>đó</a:t>
            </a:r>
            <a:r>
              <a:rPr lang="en-US" sz="3595" spc="35" dirty="0">
                <a:solidFill>
                  <a:srgbClr val="FFFFFF"/>
                </a:solidFill>
                <a:latin typeface="Montserrat"/>
              </a:rPr>
              <a:t> </a:t>
            </a:r>
            <a:r>
              <a:rPr lang="en-US" sz="3595" spc="35" dirty="0" err="1">
                <a:solidFill>
                  <a:srgbClr val="FFFFFF"/>
                </a:solidFill>
                <a:latin typeface="Montserrat"/>
              </a:rPr>
              <a:t>để</a:t>
            </a:r>
            <a:r>
              <a:rPr lang="en-US" sz="3595" spc="35" dirty="0">
                <a:solidFill>
                  <a:srgbClr val="FFFFFF"/>
                </a:solidFill>
                <a:latin typeface="Montserrat"/>
              </a:rPr>
              <a:t> </a:t>
            </a:r>
            <a:r>
              <a:rPr lang="en-US" sz="3595" spc="35" dirty="0" err="1">
                <a:solidFill>
                  <a:srgbClr val="FFFFFF"/>
                </a:solidFill>
                <a:latin typeface="Montserrat"/>
              </a:rPr>
              <a:t>suy</a:t>
            </a:r>
            <a:r>
              <a:rPr lang="en-US" sz="3595" spc="35" dirty="0">
                <a:solidFill>
                  <a:srgbClr val="FFFFFF"/>
                </a:solidFill>
                <a:latin typeface="Montserrat"/>
              </a:rPr>
              <a:t> </a:t>
            </a:r>
            <a:r>
              <a:rPr lang="en-US" sz="3595" spc="35" dirty="0" err="1">
                <a:solidFill>
                  <a:srgbClr val="FFFFFF"/>
                </a:solidFill>
                <a:latin typeface="Montserrat"/>
              </a:rPr>
              <a:t>luận</a:t>
            </a:r>
            <a:r>
              <a:rPr lang="en-US" sz="3595" spc="35" dirty="0">
                <a:solidFill>
                  <a:srgbClr val="FFFFFF"/>
                </a:solidFill>
                <a:latin typeface="Montserrat"/>
              </a:rPr>
              <a:t> </a:t>
            </a:r>
            <a:r>
              <a:rPr lang="en-US" sz="3595" spc="35" dirty="0" err="1">
                <a:solidFill>
                  <a:srgbClr val="FFFFFF"/>
                </a:solidFill>
                <a:latin typeface="Montserrat"/>
              </a:rPr>
              <a:t>ra</a:t>
            </a:r>
            <a:r>
              <a:rPr lang="en-US" sz="3595" spc="35" dirty="0">
                <a:solidFill>
                  <a:srgbClr val="FFFFFF"/>
                </a:solidFill>
                <a:latin typeface="Montserrat"/>
              </a:rPr>
              <a:t> xu </a:t>
            </a:r>
            <a:r>
              <a:rPr lang="en-US" sz="3595" spc="35" dirty="0" err="1">
                <a:solidFill>
                  <a:srgbClr val="FFFFFF"/>
                </a:solidFill>
                <a:latin typeface="Montserrat"/>
              </a:rPr>
              <a:t>thế</a:t>
            </a:r>
            <a:r>
              <a:rPr lang="en-US" sz="3595" spc="35" dirty="0">
                <a:solidFill>
                  <a:srgbClr val="FFFFFF"/>
                </a:solidFill>
                <a:latin typeface="Montserrat"/>
              </a:rPr>
              <a:t> </a:t>
            </a:r>
            <a:r>
              <a:rPr lang="en-US" sz="3595" spc="35" dirty="0" err="1">
                <a:solidFill>
                  <a:srgbClr val="FFFFFF"/>
                </a:solidFill>
                <a:latin typeface="Montserrat"/>
              </a:rPr>
              <a:t>có</a:t>
            </a:r>
            <a:r>
              <a:rPr lang="en-US" sz="3595" spc="35" dirty="0">
                <a:solidFill>
                  <a:srgbClr val="FFFFFF"/>
                </a:solidFill>
                <a:latin typeface="Montserrat"/>
              </a:rPr>
              <a:t> </a:t>
            </a:r>
            <a:r>
              <a:rPr lang="en-US" sz="3595" spc="35" dirty="0" err="1">
                <a:solidFill>
                  <a:srgbClr val="FFFFFF"/>
                </a:solidFill>
                <a:latin typeface="Montserrat"/>
              </a:rPr>
              <a:t>thể</a:t>
            </a:r>
            <a:r>
              <a:rPr lang="en-US" sz="3595" spc="35" dirty="0">
                <a:solidFill>
                  <a:srgbClr val="FFFFFF"/>
                </a:solidFill>
                <a:latin typeface="Montserrat"/>
              </a:rPr>
              <a:t> </a:t>
            </a:r>
            <a:r>
              <a:rPr lang="en-US" sz="3595" spc="35" dirty="0" err="1">
                <a:solidFill>
                  <a:srgbClr val="FFFFFF"/>
                </a:solidFill>
                <a:latin typeface="Montserrat"/>
              </a:rPr>
              <a:t>xảy</a:t>
            </a:r>
            <a:r>
              <a:rPr lang="en-US" sz="3595" spc="35" dirty="0">
                <a:solidFill>
                  <a:srgbClr val="FFFFFF"/>
                </a:solidFill>
                <a:latin typeface="Montserrat"/>
              </a:rPr>
              <a:t> </a:t>
            </a:r>
            <a:r>
              <a:rPr lang="en-US" sz="3595" spc="35" dirty="0" err="1">
                <a:solidFill>
                  <a:srgbClr val="FFFFFF"/>
                </a:solidFill>
                <a:latin typeface="Montserrat"/>
              </a:rPr>
              <a:t>ra</a:t>
            </a:r>
            <a:r>
              <a:rPr lang="en-US" sz="3595" spc="35" dirty="0">
                <a:solidFill>
                  <a:srgbClr val="FFFFFF"/>
                </a:solidFill>
                <a:latin typeface="Montserrat"/>
              </a:rPr>
              <a:t> </a:t>
            </a:r>
            <a:r>
              <a:rPr lang="en-US" sz="3595" spc="35" dirty="0" err="1">
                <a:solidFill>
                  <a:srgbClr val="FFFFFF"/>
                </a:solidFill>
                <a:latin typeface="Montserrat"/>
              </a:rPr>
              <a:t>trong</a:t>
            </a:r>
            <a:r>
              <a:rPr lang="en-US" sz="3595" spc="35" dirty="0">
                <a:solidFill>
                  <a:srgbClr val="FFFFFF"/>
                </a:solidFill>
                <a:latin typeface="Montserrat"/>
              </a:rPr>
              <a:t> </a:t>
            </a:r>
            <a:r>
              <a:rPr lang="en-US" sz="3595" spc="35" dirty="0" err="1">
                <a:solidFill>
                  <a:srgbClr val="FFFFFF"/>
                </a:solidFill>
                <a:latin typeface="Montserrat"/>
              </a:rPr>
              <a:t>tương</a:t>
            </a:r>
            <a:r>
              <a:rPr lang="en-US" sz="3595" spc="35" dirty="0">
                <a:solidFill>
                  <a:srgbClr val="FFFFFF"/>
                </a:solidFill>
                <a:latin typeface="Montserrat"/>
              </a:rPr>
              <a:t> </a:t>
            </a:r>
            <a:r>
              <a:rPr lang="en-US" sz="3595" spc="35" dirty="0" err="1">
                <a:solidFill>
                  <a:srgbClr val="FFFFFF"/>
                </a:solidFill>
                <a:latin typeface="Montserrat"/>
              </a:rPr>
              <a:t>lai</a:t>
            </a:r>
            <a:r>
              <a:rPr lang="en-US" sz="3595" spc="35" dirty="0">
                <a:solidFill>
                  <a:srgbClr val="FFFFFF"/>
                </a:solidFill>
                <a:latin typeface="Montserrat"/>
              </a:rPr>
              <a:t>”</a:t>
            </a:r>
          </a:p>
          <a:p>
            <a:pPr algn="just">
              <a:lnSpc>
                <a:spcPts val="5392"/>
              </a:lnSpc>
              <a:spcBef>
                <a:spcPct val="0"/>
              </a:spcBef>
            </a:pPr>
            <a:endParaRPr lang="en-US" sz="3595" spc="35" dirty="0">
              <a:solidFill>
                <a:srgbClr val="FFFFFF"/>
              </a:solidFill>
              <a:latin typeface="Montserrat"/>
            </a:endParaRPr>
          </a:p>
        </p:txBody>
      </p:sp>
    </p:spTree>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t="7152"/>
          <a:stretch>
            <a:fillRect/>
          </a:stretch>
        </p:blipFill>
        <p:spPr>
          <a:xfrm>
            <a:off x="8324399" y="5288747"/>
            <a:ext cx="9545759" cy="4830321"/>
          </a:xfrm>
          <a:prstGeom prst="rect">
            <a:avLst/>
          </a:prstGeom>
        </p:spPr>
      </p:pic>
      <p:pic>
        <p:nvPicPr>
          <p:cNvPr id="4" name="Picture 4"/>
          <p:cNvPicPr>
            <a:picLocks noChangeAspect="1"/>
          </p:cNvPicPr>
          <p:nvPr/>
        </p:nvPicPr>
        <p:blipFill>
          <a:blip r:embed="rId4"/>
          <a:srcRect/>
          <a:stretch>
            <a:fillRect/>
          </a:stretch>
        </p:blipFill>
        <p:spPr>
          <a:xfrm>
            <a:off x="8324399" y="486516"/>
            <a:ext cx="9513503" cy="4610139"/>
          </a:xfrm>
          <a:prstGeom prst="rect">
            <a:avLst/>
          </a:prstGeom>
        </p:spPr>
      </p:pic>
      <p:sp>
        <p:nvSpPr>
          <p:cNvPr id="5" name="TextBox 5"/>
          <p:cNvSpPr txBox="1"/>
          <p:nvPr/>
        </p:nvSpPr>
        <p:spPr>
          <a:xfrm>
            <a:off x="388192" y="1143352"/>
            <a:ext cx="7677412" cy="7604438"/>
          </a:xfrm>
          <a:prstGeom prst="rect">
            <a:avLst/>
          </a:prstGeom>
        </p:spPr>
        <p:txBody>
          <a:bodyPr lIns="0" tIns="0" rIns="0" bIns="0" rtlCol="0" anchor="t">
            <a:spAutoFit/>
          </a:bodyPr>
          <a:lstStyle/>
          <a:p>
            <a:pPr>
              <a:lnSpc>
                <a:spcPts val="5487"/>
              </a:lnSpc>
              <a:spcBef>
                <a:spcPct val="0"/>
              </a:spcBef>
            </a:pPr>
            <a:r>
              <a:rPr lang="en-US" sz="3658" spc="36">
                <a:solidFill>
                  <a:srgbClr val="FFFFFF"/>
                </a:solidFill>
                <a:latin typeface="Montserrat"/>
              </a:rPr>
              <a:t>Có hai sự so sánh được coi là quan trọng liên quan đến các đường MA. </a:t>
            </a:r>
          </a:p>
          <a:p>
            <a:pPr>
              <a:lnSpc>
                <a:spcPts val="5487"/>
              </a:lnSpc>
              <a:spcBef>
                <a:spcPct val="0"/>
              </a:spcBef>
            </a:pPr>
            <a:r>
              <a:rPr lang="en-US" sz="3658" spc="36">
                <a:solidFill>
                  <a:srgbClr val="FFFFFF"/>
                </a:solidFill>
                <a:latin typeface="Montserrat"/>
              </a:rPr>
              <a:t>So sánh thứ nhất là giữa các mức giá cụ thể và các đường MA ngắn hạn (MA 50 ngày). Trong xu thế giá chung của một loại cổ phiếu hoặc thị trường là đang đi xuống, đường MA thường sẽ nằm phía trên mức giá hiện tại.</a:t>
            </a:r>
          </a:p>
        </p:txBody>
      </p:sp>
    </p:spTree>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14350" y="3427255"/>
            <a:ext cx="8598920" cy="5121316"/>
          </a:xfrm>
          <a:prstGeom prst="rect">
            <a:avLst/>
          </a:prstGeom>
        </p:spPr>
      </p:pic>
      <p:sp>
        <p:nvSpPr>
          <p:cNvPr id="4" name="TextBox 4"/>
          <p:cNvSpPr txBox="1"/>
          <p:nvPr/>
        </p:nvSpPr>
        <p:spPr>
          <a:xfrm>
            <a:off x="514350" y="923925"/>
            <a:ext cx="17773650" cy="20776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So sánh thứ hai là giữa đường MA ngắn hạn (MA 50 ngày) và MA dài hạn (MA200 ngày). Thường thì khi hai đường MA này cắt nhau sẽ báo hiệu một sự thay đổi của xu thế giá chung. </a:t>
            </a:r>
          </a:p>
        </p:txBody>
      </p:sp>
      <p:sp>
        <p:nvSpPr>
          <p:cNvPr id="5" name="TextBox 5"/>
          <p:cNvSpPr txBox="1"/>
          <p:nvPr/>
        </p:nvSpPr>
        <p:spPr>
          <a:xfrm>
            <a:off x="10021821" y="3487022"/>
            <a:ext cx="7593322" cy="48970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Nếu đường MA ngắn hạn cắt đường MA dài hạn từ bên dưới với khối lượng giao dịch lớn, đây sẽ là dấu hiệu giá lên (dấu hiệu mua) bởi vì nó báo hiệu sự đảo chiều của xu thế từ tiêu cực sang tích cực và ngược lại.</a:t>
            </a:r>
          </a:p>
        </p:txBody>
      </p:sp>
    </p:spTree>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8103085" y="5598873"/>
            <a:ext cx="9793492" cy="4358104"/>
          </a:xfrm>
          <a:prstGeom prst="rect">
            <a:avLst/>
          </a:prstGeom>
        </p:spPr>
      </p:pic>
      <p:pic>
        <p:nvPicPr>
          <p:cNvPr id="4" name="Picture 4"/>
          <p:cNvPicPr>
            <a:picLocks noChangeAspect="1"/>
          </p:cNvPicPr>
          <p:nvPr/>
        </p:nvPicPr>
        <p:blipFill>
          <a:blip r:embed="rId4"/>
          <a:srcRect/>
          <a:stretch>
            <a:fillRect/>
          </a:stretch>
        </p:blipFill>
        <p:spPr>
          <a:xfrm>
            <a:off x="737556" y="3620798"/>
            <a:ext cx="9150987" cy="3956151"/>
          </a:xfrm>
          <a:prstGeom prst="rect">
            <a:avLst/>
          </a:prstGeom>
        </p:spPr>
      </p:pic>
      <p:sp>
        <p:nvSpPr>
          <p:cNvPr id="5" name="TextBox 5"/>
          <p:cNvSpPr txBox="1"/>
          <p:nvPr/>
        </p:nvSpPr>
        <p:spPr>
          <a:xfrm>
            <a:off x="391422" y="561997"/>
            <a:ext cx="17896578" cy="27824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Nhìn chung, đối với một xu thế giá lên, đường MA ngắn hạn sẽ nằm trên đường MA dài hạn. Đáng lưu ý là nếu khoảng cách giữa hai đường MA này trở nên quá lớn, nhà phân tích kỹ thuật có thể coi đó là dấu hiệu cổ phiếu hiện được mua vào quá nhiều và ngược lại .</a:t>
            </a:r>
          </a:p>
        </p:txBody>
      </p:sp>
    </p:spTree>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1028700" y="885825"/>
            <a:ext cx="16796677" cy="1857375"/>
          </a:xfrm>
          <a:prstGeom prst="rect">
            <a:avLst/>
          </a:prstGeom>
        </p:spPr>
        <p:txBody>
          <a:bodyPr lIns="0" tIns="0" rIns="0" bIns="0" rtlCol="0" anchor="t">
            <a:spAutoFit/>
          </a:bodyPr>
          <a:lstStyle/>
          <a:p>
            <a:pPr>
              <a:lnSpc>
                <a:spcPts val="7500"/>
              </a:lnSpc>
              <a:spcBef>
                <a:spcPct val="0"/>
              </a:spcBef>
            </a:pPr>
            <a:r>
              <a:rPr lang="en-US" sz="5000" spc="50">
                <a:solidFill>
                  <a:srgbClr val="FFFFFF"/>
                </a:solidFill>
                <a:latin typeface="Montserrat Bold"/>
              </a:rPr>
              <a:t>d. Đường trung bình trượt hội tụ/phân kỳ (MACD convergence/ divergence) Moving Average -</a:t>
            </a:r>
          </a:p>
        </p:txBody>
      </p:sp>
      <p:sp>
        <p:nvSpPr>
          <p:cNvPr id="4" name="TextBox 4"/>
          <p:cNvSpPr txBox="1"/>
          <p:nvPr/>
        </p:nvSpPr>
        <p:spPr>
          <a:xfrm>
            <a:off x="12380071" y="3381124"/>
            <a:ext cx="5445306" cy="48970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Chỉ báo MACD trở thành chỉ báo chu kỳ khi lấy hiệu số đường trung bình trượt ngắn hạn trừ đi đường trung bình trượt dài hạn. </a:t>
            </a:r>
          </a:p>
        </p:txBody>
      </p:sp>
      <p:pic>
        <p:nvPicPr>
          <p:cNvPr id="5" name="Picture 5"/>
          <p:cNvPicPr>
            <a:picLocks noChangeAspect="1"/>
          </p:cNvPicPr>
          <p:nvPr/>
        </p:nvPicPr>
        <p:blipFill>
          <a:blip r:embed="rId3"/>
          <a:srcRect t="12760" b="3841"/>
          <a:stretch>
            <a:fillRect/>
          </a:stretch>
        </p:blipFill>
        <p:spPr>
          <a:xfrm>
            <a:off x="349364" y="3485899"/>
            <a:ext cx="11770925" cy="5143547"/>
          </a:xfrm>
          <a:prstGeom prst="rect">
            <a:avLst/>
          </a:prstGeom>
        </p:spPr>
      </p:pic>
    </p:spTree>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967" b="8856"/>
          <a:stretch>
            <a:fillRect/>
          </a:stretch>
        </p:blipFill>
        <p:spPr>
          <a:xfrm>
            <a:off x="0" y="1677188"/>
            <a:ext cx="12666962" cy="7408002"/>
          </a:xfrm>
          <a:prstGeom prst="rect">
            <a:avLst/>
          </a:prstGeom>
        </p:spPr>
      </p:pic>
      <p:sp>
        <p:nvSpPr>
          <p:cNvPr id="4" name="TextBox 4"/>
          <p:cNvSpPr txBox="1"/>
          <p:nvPr/>
        </p:nvSpPr>
        <p:spPr>
          <a:xfrm>
            <a:off x="12982030" y="1372182"/>
            <a:ext cx="4924512" cy="34873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Dạng phổ biến cho đường MACD chuẩn là hiệu số của hai đường EMA(12) và EMA(26).</a:t>
            </a:r>
          </a:p>
        </p:txBody>
      </p:sp>
      <p:sp>
        <p:nvSpPr>
          <p:cNvPr id="5" name="TextBox 5"/>
          <p:cNvSpPr txBox="1"/>
          <p:nvPr/>
        </p:nvSpPr>
        <p:spPr>
          <a:xfrm>
            <a:off x="12982030" y="5597885"/>
            <a:ext cx="4561935" cy="34873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Công thức này được sử dụng rất nhiều trong các chương trình PTKT.</a:t>
            </a:r>
          </a:p>
        </p:txBody>
      </p:sp>
    </p:spTree>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62170" y="769905"/>
            <a:ext cx="5404316" cy="767981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26796" y="5143500"/>
            <a:ext cx="4032504" cy="4114800"/>
          </a:xfrm>
          <a:prstGeom prst="rect">
            <a:avLst/>
          </a:prstGeom>
        </p:spPr>
      </p:pic>
      <p:sp>
        <p:nvSpPr>
          <p:cNvPr id="5" name="TextBox 5"/>
          <p:cNvSpPr txBox="1"/>
          <p:nvPr/>
        </p:nvSpPr>
        <p:spPr>
          <a:xfrm>
            <a:off x="6502215" y="674655"/>
            <a:ext cx="11329684" cy="4757481"/>
          </a:xfrm>
          <a:prstGeom prst="rect">
            <a:avLst/>
          </a:prstGeom>
        </p:spPr>
        <p:txBody>
          <a:bodyPr lIns="0" tIns="0" rIns="0" bIns="0" rtlCol="0" anchor="t">
            <a:spAutoFit/>
          </a:bodyPr>
          <a:lstStyle/>
          <a:p>
            <a:pPr>
              <a:lnSpc>
                <a:spcPts val="5447"/>
              </a:lnSpc>
              <a:spcBef>
                <a:spcPct val="0"/>
              </a:spcBef>
            </a:pPr>
            <a:r>
              <a:rPr lang="en-US" sz="3631" spc="36">
                <a:solidFill>
                  <a:srgbClr val="FFFFFF"/>
                </a:solidFill>
                <a:latin typeface="Montserrat"/>
              </a:rPr>
              <a:t> Theo ông Appeld : nếu sử dụng các đường trung bình trượt ngắn hạn hơn trong việc tính MACD sẽ tạo ra những chỉ báo quá vội, trong khi sử dụng các đường trung bình trượt dài hạn hơn trong tính toán sẽ tạo ra những dấu hiệu quá chậm, không phản ứng kịp với những sự đảo chiều.</a:t>
            </a:r>
          </a:p>
        </p:txBody>
      </p:sp>
      <p:sp>
        <p:nvSpPr>
          <p:cNvPr id="6" name="TextBox 6"/>
          <p:cNvSpPr txBox="1"/>
          <p:nvPr/>
        </p:nvSpPr>
        <p:spPr>
          <a:xfrm>
            <a:off x="0" y="8613165"/>
            <a:ext cx="10642927" cy="20776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Appeld :MACD - chỉ báo kỹ thuật tạo nên những chiến thuận giao dịch đỉnh cao </a:t>
            </a:r>
          </a:p>
          <a:p>
            <a:pPr algn="ctr">
              <a:lnSpc>
                <a:spcPts val="5579"/>
              </a:lnSpc>
              <a:spcBef>
                <a:spcPct val="0"/>
              </a:spcBef>
            </a:pPr>
            <a:endParaRPr lang="en-US" sz="3719" spc="37">
              <a:solidFill>
                <a:srgbClr val="FFFFFF"/>
              </a:solidFill>
              <a:latin typeface="Montserrat"/>
            </a:endParaRPr>
          </a:p>
        </p:txBody>
      </p:sp>
    </p:spTree>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14638" y="2736067"/>
            <a:ext cx="10519731" cy="6522233"/>
          </a:xfrm>
          <a:prstGeom prst="rect">
            <a:avLst/>
          </a:prstGeom>
        </p:spPr>
      </p:pic>
      <p:sp>
        <p:nvSpPr>
          <p:cNvPr id="4" name="TextBox 4"/>
          <p:cNvSpPr txBox="1"/>
          <p:nvPr/>
        </p:nvSpPr>
        <p:spPr>
          <a:xfrm>
            <a:off x="1028700" y="923925"/>
            <a:ext cx="15926497" cy="13727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Trong số hai đường trung bình trượt hình thành nên MACD, đường EMA(12) là đường nhanh và EMA(26) là đường chậm.</a:t>
            </a:r>
          </a:p>
        </p:txBody>
      </p:sp>
      <p:sp>
        <p:nvSpPr>
          <p:cNvPr id="5" name="TextBox 5"/>
          <p:cNvSpPr txBox="1"/>
          <p:nvPr/>
        </p:nvSpPr>
        <p:spPr>
          <a:xfrm>
            <a:off x="11380493" y="2844802"/>
            <a:ext cx="6299348" cy="56018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 Các mức giá đóng của được sử dụng để xây dựng đường trung bình trượt. Thông thường một đường EMA(9) của đường MACD được xây dựng để hình thành đường tín hiệu của MACD. </a:t>
            </a:r>
          </a:p>
        </p:txBody>
      </p:sp>
    </p:spTree>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28700" y="3732693"/>
            <a:ext cx="8115300" cy="6291744"/>
          </a:xfrm>
          <a:prstGeom prst="rect">
            <a:avLst/>
          </a:prstGeom>
        </p:spPr>
      </p:pic>
      <p:sp>
        <p:nvSpPr>
          <p:cNvPr id="4" name="TextBox 4"/>
          <p:cNvSpPr txBox="1"/>
          <p:nvPr/>
        </p:nvSpPr>
        <p:spPr>
          <a:xfrm>
            <a:off x="427011" y="691442"/>
            <a:ext cx="17860989" cy="278245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Dấu hiệu thị trường tăng giá khi đường MACD cắt đường tín hiệu từ dưới lên trên. Dấu hiệu thị trường giảm giá khi đường MACD cắt đường tín hiệu từ trên xuống dưới. Đường MACD xuyên chéo qua đường số 0 khi đường EMA ngắn hạn giao nhau với đường EMA dài hạn.</a:t>
            </a:r>
          </a:p>
        </p:txBody>
      </p:sp>
      <p:sp>
        <p:nvSpPr>
          <p:cNvPr id="5" name="TextBox 5"/>
          <p:cNvSpPr txBox="1"/>
          <p:nvPr/>
        </p:nvSpPr>
        <p:spPr>
          <a:xfrm>
            <a:off x="9827724" y="4723704"/>
            <a:ext cx="7625672" cy="34873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Hình 6.20 Minh họa việc sử dụng đường trung bình trượt phân kỳ xác định thời điểm tăng/giảm trên đô thị Merrill Lynch</a:t>
            </a:r>
          </a:p>
        </p:txBody>
      </p:sp>
    </p:spTree>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0" y="552990"/>
            <a:ext cx="18288000" cy="8491381"/>
          </a:xfrm>
          <a:prstGeom prst="rect">
            <a:avLst/>
          </a:prstGeom>
        </p:spPr>
      </p:pic>
      <p:sp>
        <p:nvSpPr>
          <p:cNvPr id="4" name="TextBox 4"/>
          <p:cNvSpPr txBox="1"/>
          <p:nvPr/>
        </p:nvSpPr>
        <p:spPr>
          <a:xfrm>
            <a:off x="5419172" y="9172575"/>
            <a:ext cx="8067675" cy="705484"/>
          </a:xfrm>
          <a:prstGeom prst="rect">
            <a:avLst/>
          </a:prstGeom>
        </p:spPr>
        <p:txBody>
          <a:bodyPr lIns="0" tIns="0" rIns="0" bIns="0" rtlCol="0" anchor="t">
            <a:spAutoFit/>
          </a:bodyPr>
          <a:lstStyle/>
          <a:p>
            <a:pPr algn="ctr">
              <a:lnSpc>
                <a:spcPts val="5740"/>
              </a:lnSpc>
            </a:pPr>
            <a:r>
              <a:rPr lang="en-US" sz="4100">
                <a:solidFill>
                  <a:srgbClr val="FFFFFF"/>
                </a:solidFill>
                <a:latin typeface="DejaVu Serif Bold"/>
              </a:rPr>
              <a:t>VNINDEX và chỉ báo MACD</a:t>
            </a:r>
          </a:p>
        </p:txBody>
      </p:sp>
    </p:spTree>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a:grpSpLocks noChangeAspect="1"/>
          </p:cNvGrpSpPr>
          <p:nvPr/>
        </p:nvGrpSpPr>
        <p:grpSpPr>
          <a:xfrm>
            <a:off x="8046005" y="-90854"/>
            <a:ext cx="12985223" cy="10468707"/>
            <a:chOff x="0" y="0"/>
            <a:chExt cx="6553200" cy="5283200"/>
          </a:xfrm>
        </p:grpSpPr>
        <p:sp>
          <p:nvSpPr>
            <p:cNvPr id="4" name="Freeform 4"/>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0446" r="-10446"/>
              </a:stretch>
            </a:blip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5752" y="7233213"/>
            <a:ext cx="3161888" cy="3144641"/>
          </a:xfrm>
          <a:prstGeom prst="rect">
            <a:avLst/>
          </a:prstGeom>
        </p:spPr>
      </p:pic>
      <p:sp>
        <p:nvSpPr>
          <p:cNvPr id="6" name="TextBox 6"/>
          <p:cNvSpPr txBox="1"/>
          <p:nvPr/>
        </p:nvSpPr>
        <p:spPr>
          <a:xfrm>
            <a:off x="1319844" y="933450"/>
            <a:ext cx="13218773" cy="3124200"/>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1.6.2. CÁC CHỈ BÁO THEO CHU KỲ</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4D8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434"/>
          <a:stretch>
            <a:fillRect/>
          </a:stretch>
        </p:blipFill>
        <p:spPr>
          <a:xfrm>
            <a:off x="802255" y="2755144"/>
            <a:ext cx="9350840" cy="6079699"/>
          </a:xfrm>
          <a:prstGeom prst="rect">
            <a:avLst/>
          </a:prstGeom>
        </p:spPr>
      </p:pic>
      <p:sp>
        <p:nvSpPr>
          <p:cNvPr id="3" name="TextBox 3"/>
          <p:cNvSpPr txBox="1"/>
          <p:nvPr/>
        </p:nvSpPr>
        <p:spPr>
          <a:xfrm>
            <a:off x="288810" y="1272107"/>
            <a:ext cx="10431230" cy="1152525"/>
          </a:xfrm>
          <a:prstGeom prst="rect">
            <a:avLst/>
          </a:prstGeom>
        </p:spPr>
        <p:txBody>
          <a:bodyPr lIns="0" tIns="0" rIns="0" bIns="0" rtlCol="0" anchor="t">
            <a:spAutoFit/>
          </a:bodyPr>
          <a:lstStyle/>
          <a:p>
            <a:pPr algn="ctr">
              <a:lnSpc>
                <a:spcPts val="4471"/>
              </a:lnSpc>
              <a:spcBef>
                <a:spcPct val="0"/>
              </a:spcBef>
            </a:pPr>
            <a:r>
              <a:rPr lang="en-US" sz="3726">
                <a:solidFill>
                  <a:srgbClr val="FFFFFF"/>
                </a:solidFill>
                <a:latin typeface="Poppins"/>
              </a:rPr>
              <a:t>THEO STEVEN B. ACHELIS, TÁC GIẢ CỦA CUỐN SÁCH “TECHNICAL ANALYSIS FROM A TO Z":</a:t>
            </a:r>
          </a:p>
        </p:txBody>
      </p:sp>
      <p:sp>
        <p:nvSpPr>
          <p:cNvPr id="4" name="TextBox 4"/>
          <p:cNvSpPr txBox="1"/>
          <p:nvPr/>
        </p:nvSpPr>
        <p:spPr>
          <a:xfrm>
            <a:off x="10694538" y="1651926"/>
            <a:ext cx="6564762" cy="4015919"/>
          </a:xfrm>
          <a:prstGeom prst="rect">
            <a:avLst/>
          </a:prstGeom>
        </p:spPr>
        <p:txBody>
          <a:bodyPr lIns="0" tIns="0" rIns="0" bIns="0" rtlCol="0" anchor="t">
            <a:spAutoFit/>
          </a:bodyPr>
          <a:lstStyle/>
          <a:p>
            <a:pPr algn="just">
              <a:lnSpc>
                <a:spcPts val="5392"/>
              </a:lnSpc>
            </a:pPr>
            <a:endParaRPr/>
          </a:p>
          <a:p>
            <a:pPr algn="just">
              <a:lnSpc>
                <a:spcPts val="5392"/>
              </a:lnSpc>
              <a:spcBef>
                <a:spcPct val="0"/>
              </a:spcBef>
            </a:pPr>
            <a:r>
              <a:rPr lang="en-US" sz="3595" spc="35">
                <a:solidFill>
                  <a:srgbClr val="FFFFFF"/>
                </a:solidFill>
                <a:latin typeface="Montserrat"/>
              </a:rPr>
              <a:t>“Phân tích kỹ thuật là việc </a:t>
            </a:r>
            <a:r>
              <a:rPr lang="en-US" sz="3595" spc="35">
                <a:solidFill>
                  <a:srgbClr val="FF1616"/>
                </a:solidFill>
                <a:latin typeface="Montserrat"/>
              </a:rPr>
              <a:t>nghiên cứu giả</a:t>
            </a:r>
            <a:r>
              <a:rPr lang="en-US" sz="3595" spc="35">
                <a:solidFill>
                  <a:srgbClr val="FFFFFF"/>
                </a:solidFill>
                <a:latin typeface="Montserrat"/>
              </a:rPr>
              <a:t>, với công cụ cơ bản là </a:t>
            </a:r>
            <a:r>
              <a:rPr lang="en-US" sz="3595" spc="35">
                <a:solidFill>
                  <a:srgbClr val="FF1616"/>
                </a:solidFill>
                <a:latin typeface="Montserrat"/>
              </a:rPr>
              <a:t>biểu đồ</a:t>
            </a:r>
            <a:r>
              <a:rPr lang="en-US" sz="3595" spc="35">
                <a:solidFill>
                  <a:srgbClr val="FFFFFF"/>
                </a:solidFill>
                <a:latin typeface="Montserrat"/>
              </a:rPr>
              <a:t>, nhằm nâng cao hiệu quả của hoạt động đầu tư...” </a:t>
            </a:r>
          </a:p>
        </p:txBody>
      </p:sp>
      <p:sp>
        <p:nvSpPr>
          <p:cNvPr id="5" name="TextBox 5"/>
          <p:cNvSpPr txBox="1"/>
          <p:nvPr/>
        </p:nvSpPr>
        <p:spPr>
          <a:xfrm>
            <a:off x="10694538" y="5048250"/>
            <a:ext cx="6564762" cy="4692194"/>
          </a:xfrm>
          <a:prstGeom prst="rect">
            <a:avLst/>
          </a:prstGeom>
        </p:spPr>
        <p:txBody>
          <a:bodyPr lIns="0" tIns="0" rIns="0" bIns="0" rtlCol="0" anchor="t">
            <a:spAutoFit/>
          </a:bodyPr>
          <a:lstStyle/>
          <a:p>
            <a:pPr algn="just">
              <a:lnSpc>
                <a:spcPts val="5392"/>
              </a:lnSpc>
            </a:pPr>
            <a:endParaRPr/>
          </a:p>
          <a:p>
            <a:pPr algn="just">
              <a:lnSpc>
                <a:spcPts val="5392"/>
              </a:lnSpc>
              <a:spcBef>
                <a:spcPct val="0"/>
              </a:spcBef>
            </a:pPr>
            <a:r>
              <a:rPr lang="en-US" sz="3595" spc="35">
                <a:solidFill>
                  <a:srgbClr val="FFFFFF"/>
                </a:solidFill>
                <a:latin typeface="Montserrat"/>
              </a:rPr>
              <a:t>Định nghĩa về Phân tích kỹ thuật cũng chỉ cần đơn giản như vậy còn cụ thể bản chất, cách thực hiện chúng ta sẽ nghiên cứu ở các phần tiếp theo.</a:t>
            </a:r>
          </a:p>
        </p:txBody>
      </p:sp>
    </p:spTree>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7785170" y="3330359"/>
            <a:ext cx="9474130" cy="5930559"/>
          </a:xfrm>
          <a:prstGeom prst="rect">
            <a:avLst/>
          </a:prstGeom>
        </p:spPr>
      </p:pic>
      <p:pic>
        <p:nvPicPr>
          <p:cNvPr id="4" name="Picture 4"/>
          <p:cNvPicPr>
            <a:picLocks noChangeAspect="1"/>
          </p:cNvPicPr>
          <p:nvPr/>
        </p:nvPicPr>
        <p:blipFill>
          <a:blip r:embed="rId4"/>
          <a:srcRect/>
          <a:stretch>
            <a:fillRect/>
          </a:stretch>
        </p:blipFill>
        <p:spPr>
          <a:xfrm>
            <a:off x="1448676" y="3732122"/>
            <a:ext cx="5454813" cy="5343490"/>
          </a:xfrm>
          <a:prstGeom prst="rect">
            <a:avLst/>
          </a:prstGeom>
        </p:spPr>
      </p:pic>
      <p:sp>
        <p:nvSpPr>
          <p:cNvPr id="5" name="TextBox 5"/>
          <p:cNvSpPr txBox="1"/>
          <p:nvPr/>
        </p:nvSpPr>
        <p:spPr>
          <a:xfrm>
            <a:off x="838540" y="642360"/>
            <a:ext cx="4471392" cy="667906"/>
          </a:xfrm>
          <a:prstGeom prst="rect">
            <a:avLst/>
          </a:prstGeom>
        </p:spPr>
        <p:txBody>
          <a:bodyPr lIns="0" tIns="0" rIns="0" bIns="0" rtlCol="0" anchor="t">
            <a:spAutoFit/>
          </a:bodyPr>
          <a:lstStyle/>
          <a:p>
            <a:pPr algn="ctr">
              <a:lnSpc>
                <a:spcPts val="5579"/>
              </a:lnSpc>
              <a:spcBef>
                <a:spcPct val="0"/>
              </a:spcBef>
            </a:pPr>
            <a:r>
              <a:rPr lang="en-US" sz="3719" spc="37">
                <a:solidFill>
                  <a:srgbClr val="FF1616"/>
                </a:solidFill>
                <a:latin typeface="Montserrat"/>
              </a:rPr>
              <a:t>a. Chỉ báo biến đổi</a:t>
            </a:r>
          </a:p>
        </p:txBody>
      </p:sp>
      <p:sp>
        <p:nvSpPr>
          <p:cNvPr id="6" name="TextBox 6"/>
          <p:cNvSpPr txBox="1"/>
          <p:nvPr/>
        </p:nvSpPr>
        <p:spPr>
          <a:xfrm>
            <a:off x="11115745" y="9375219"/>
            <a:ext cx="3728591"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 Bollinger band</a:t>
            </a:r>
          </a:p>
        </p:txBody>
      </p:sp>
      <p:sp>
        <p:nvSpPr>
          <p:cNvPr id="7" name="TextBox 7"/>
          <p:cNvSpPr txBox="1"/>
          <p:nvPr/>
        </p:nvSpPr>
        <p:spPr>
          <a:xfrm>
            <a:off x="514350" y="1473541"/>
            <a:ext cx="17773650" cy="20776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Lý thuyết về dải Bollinger do John Bollinger đề xuất vào đầu những năm 1980 .Dải Bollinger được hình thành bởi 3 đường dựa trên đường giá chứng khoán.</a:t>
            </a:r>
          </a:p>
        </p:txBody>
      </p:sp>
      <p:sp>
        <p:nvSpPr>
          <p:cNvPr id="8" name="TextBox 8"/>
          <p:cNvSpPr txBox="1"/>
          <p:nvPr/>
        </p:nvSpPr>
        <p:spPr>
          <a:xfrm>
            <a:off x="2271560" y="9156144"/>
            <a:ext cx="3523804"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John Bollinger</a:t>
            </a:r>
          </a:p>
        </p:txBody>
      </p:sp>
    </p:spTree>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6604" b="3288"/>
          <a:stretch>
            <a:fillRect/>
          </a:stretch>
        </p:blipFill>
        <p:spPr>
          <a:xfrm>
            <a:off x="758503" y="3534947"/>
            <a:ext cx="8385497" cy="3780364"/>
          </a:xfrm>
          <a:prstGeom prst="rect">
            <a:avLst/>
          </a:prstGeom>
        </p:spPr>
      </p:pic>
      <p:pic>
        <p:nvPicPr>
          <p:cNvPr id="4" name="Picture 4"/>
          <p:cNvPicPr>
            <a:picLocks noChangeAspect="1"/>
          </p:cNvPicPr>
          <p:nvPr/>
        </p:nvPicPr>
        <p:blipFill>
          <a:blip r:embed="rId4"/>
          <a:srcRect/>
          <a:stretch>
            <a:fillRect/>
          </a:stretch>
        </p:blipFill>
        <p:spPr>
          <a:xfrm>
            <a:off x="9523251" y="3534947"/>
            <a:ext cx="7599066" cy="3811355"/>
          </a:xfrm>
          <a:prstGeom prst="rect">
            <a:avLst/>
          </a:prstGeom>
        </p:spPr>
      </p:pic>
      <p:sp>
        <p:nvSpPr>
          <p:cNvPr id="5" name="TextBox 5"/>
          <p:cNvSpPr txBox="1"/>
          <p:nvPr/>
        </p:nvSpPr>
        <p:spPr>
          <a:xfrm>
            <a:off x="758503" y="681506"/>
            <a:ext cx="17529497" cy="2473845"/>
          </a:xfrm>
          <a:prstGeom prst="rect">
            <a:avLst/>
          </a:prstGeom>
        </p:spPr>
        <p:txBody>
          <a:bodyPr lIns="0" tIns="0" rIns="0" bIns="0" rtlCol="0" anchor="t">
            <a:spAutoFit/>
          </a:bodyPr>
          <a:lstStyle/>
          <a:p>
            <a:pPr>
              <a:lnSpc>
                <a:spcPts val="4979"/>
              </a:lnSpc>
              <a:spcBef>
                <a:spcPct val="0"/>
              </a:spcBef>
            </a:pPr>
            <a:r>
              <a:rPr lang="en-US" sz="3319" spc="33">
                <a:solidFill>
                  <a:srgbClr val="FFFFFF"/>
                </a:solidFill>
                <a:latin typeface="Montserrat"/>
              </a:rPr>
              <a:t> Một dải giữa là đường trung bình trượt và 2 dải trên và dải dưới được xây dựng dựa vào độ lệch chuẩn phía trên và phía dưới đường trung bình trượt. Vì độ lệch chuẩn đo độ biến động của giá chứng khoán, dải Bollinger tự điều chỉnh, mở rộng khi thị trường biến động nhiều và thu hẹp khi thị trường ít biến động.</a:t>
            </a:r>
          </a:p>
        </p:txBody>
      </p:sp>
      <p:sp>
        <p:nvSpPr>
          <p:cNvPr id="6" name="TextBox 6"/>
          <p:cNvSpPr txBox="1"/>
          <p:nvPr/>
        </p:nvSpPr>
        <p:spPr>
          <a:xfrm>
            <a:off x="758503" y="7599656"/>
            <a:ext cx="17529497" cy="1908061"/>
          </a:xfrm>
          <a:prstGeom prst="rect">
            <a:avLst/>
          </a:prstGeom>
        </p:spPr>
        <p:txBody>
          <a:bodyPr lIns="0" tIns="0" rIns="0" bIns="0" rtlCol="0" anchor="t">
            <a:spAutoFit/>
          </a:bodyPr>
          <a:lstStyle/>
          <a:p>
            <a:pPr>
              <a:lnSpc>
                <a:spcPts val="5129"/>
              </a:lnSpc>
              <a:spcBef>
                <a:spcPct val="0"/>
              </a:spcBef>
            </a:pPr>
            <a:r>
              <a:rPr lang="en-US" sz="3419" spc="34">
                <a:solidFill>
                  <a:srgbClr val="FFFFFF"/>
                </a:solidFill>
                <a:latin typeface="Montserrat"/>
              </a:rPr>
              <a:t>Giá chứng khoán luôn có xu thế dao động phía bên trong miền của dải Bollinger. Khoảng cách giữa hai dải trên và dải dưới phụ thuộc vào độ biến động của giá chứng khoán. </a:t>
            </a:r>
          </a:p>
        </p:txBody>
      </p:sp>
    </p:spTree>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405672" y="1758473"/>
            <a:ext cx="8115300" cy="5058888"/>
          </a:xfrm>
          <a:prstGeom prst="rect">
            <a:avLst/>
          </a:prstGeom>
        </p:spPr>
      </p:pic>
      <p:pic>
        <p:nvPicPr>
          <p:cNvPr id="4" name="Picture 4"/>
          <p:cNvPicPr>
            <a:picLocks noChangeAspect="1"/>
          </p:cNvPicPr>
          <p:nvPr/>
        </p:nvPicPr>
        <p:blipFill>
          <a:blip r:embed="rId4"/>
          <a:srcRect/>
          <a:stretch>
            <a:fillRect/>
          </a:stretch>
        </p:blipFill>
        <p:spPr>
          <a:xfrm>
            <a:off x="9357929" y="5034097"/>
            <a:ext cx="8448405" cy="4224203"/>
          </a:xfrm>
          <a:prstGeom prst="rect">
            <a:avLst/>
          </a:prstGeom>
        </p:spPr>
      </p:pic>
      <p:sp>
        <p:nvSpPr>
          <p:cNvPr id="5" name="TextBox 5"/>
          <p:cNvSpPr txBox="1"/>
          <p:nvPr/>
        </p:nvSpPr>
        <p:spPr>
          <a:xfrm>
            <a:off x="1028700" y="642360"/>
            <a:ext cx="10161687"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a:rPr>
              <a:t>Dải Bollinger có một số tính chất như sau:</a:t>
            </a:r>
          </a:p>
        </p:txBody>
      </p:sp>
      <p:sp>
        <p:nvSpPr>
          <p:cNvPr id="6" name="TextBox 6"/>
          <p:cNvSpPr txBox="1"/>
          <p:nvPr/>
        </p:nvSpPr>
        <p:spPr>
          <a:xfrm>
            <a:off x="8758671" y="2022077"/>
            <a:ext cx="8809638" cy="1739085"/>
          </a:xfrm>
          <a:prstGeom prst="rect">
            <a:avLst/>
          </a:prstGeom>
        </p:spPr>
        <p:txBody>
          <a:bodyPr lIns="0" tIns="0" rIns="0" bIns="0" rtlCol="0" anchor="t">
            <a:spAutoFit/>
          </a:bodyPr>
          <a:lstStyle/>
          <a:p>
            <a:pPr>
              <a:lnSpc>
                <a:spcPts val="4675"/>
              </a:lnSpc>
              <a:spcBef>
                <a:spcPct val="0"/>
              </a:spcBef>
            </a:pPr>
            <a:r>
              <a:rPr lang="en-US" sz="3117" spc="31">
                <a:solidFill>
                  <a:srgbClr val="FFFFFF"/>
                </a:solidFill>
                <a:latin typeface="Montserrat"/>
              </a:rPr>
              <a:t>-Sự thay đổi lớn về giá có xu hướng xảy ra sau thời gian dải Bollinger thu hẹp do tính ít biến động của giá chứng khoán.</a:t>
            </a:r>
          </a:p>
        </p:txBody>
      </p:sp>
      <p:sp>
        <p:nvSpPr>
          <p:cNvPr id="7" name="TextBox 7"/>
          <p:cNvSpPr txBox="1"/>
          <p:nvPr/>
        </p:nvSpPr>
        <p:spPr>
          <a:xfrm>
            <a:off x="690911" y="7605775"/>
            <a:ext cx="8453089" cy="1738515"/>
          </a:xfrm>
          <a:prstGeom prst="rect">
            <a:avLst/>
          </a:prstGeom>
        </p:spPr>
        <p:txBody>
          <a:bodyPr lIns="0" tIns="0" rIns="0" bIns="0" rtlCol="0" anchor="t">
            <a:spAutoFit/>
          </a:bodyPr>
          <a:lstStyle/>
          <a:p>
            <a:pPr>
              <a:lnSpc>
                <a:spcPts val="4679"/>
              </a:lnSpc>
              <a:spcBef>
                <a:spcPct val="0"/>
              </a:spcBef>
            </a:pPr>
            <a:r>
              <a:rPr lang="en-US" sz="3119" spc="31">
                <a:solidFill>
                  <a:srgbClr val="FFFFFF"/>
                </a:solidFill>
                <a:latin typeface="Montserrat"/>
              </a:rPr>
              <a:t>-Khi đường giá chứng khoán vượt ra phía ngoài miền của dải Bollinger, xu thế hiện tại của giá chứng khoán sẽ vẫn tiếp diễn</a:t>
            </a:r>
          </a:p>
        </p:txBody>
      </p:sp>
    </p:spTree>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485092" y="744357"/>
            <a:ext cx="8658908" cy="4399143"/>
          </a:xfrm>
          <a:prstGeom prst="rect">
            <a:avLst/>
          </a:prstGeom>
        </p:spPr>
      </p:pic>
      <p:pic>
        <p:nvPicPr>
          <p:cNvPr id="4" name="Picture 4"/>
          <p:cNvPicPr>
            <a:picLocks noChangeAspect="1"/>
          </p:cNvPicPr>
          <p:nvPr/>
        </p:nvPicPr>
        <p:blipFill>
          <a:blip r:embed="rId4"/>
          <a:srcRect/>
          <a:stretch>
            <a:fillRect/>
          </a:stretch>
        </p:blipFill>
        <p:spPr>
          <a:xfrm>
            <a:off x="9144000" y="5143500"/>
            <a:ext cx="8433587" cy="4284670"/>
          </a:xfrm>
          <a:prstGeom prst="rect">
            <a:avLst/>
          </a:prstGeom>
        </p:spPr>
      </p:pic>
      <p:sp>
        <p:nvSpPr>
          <p:cNvPr id="5" name="TextBox 5"/>
          <p:cNvSpPr txBox="1"/>
          <p:nvPr/>
        </p:nvSpPr>
        <p:spPr>
          <a:xfrm>
            <a:off x="756896" y="5798544"/>
            <a:ext cx="8115300" cy="2755870"/>
          </a:xfrm>
          <a:prstGeom prst="rect">
            <a:avLst/>
          </a:prstGeom>
        </p:spPr>
        <p:txBody>
          <a:bodyPr lIns="0" tIns="0" rIns="0" bIns="0" rtlCol="0" anchor="t">
            <a:spAutoFit/>
          </a:bodyPr>
          <a:lstStyle/>
          <a:p>
            <a:pPr>
              <a:lnSpc>
                <a:spcPts val="4404"/>
              </a:lnSpc>
              <a:spcBef>
                <a:spcPct val="0"/>
              </a:spcBef>
            </a:pPr>
            <a:r>
              <a:rPr lang="en-US" sz="2936" spc="29">
                <a:solidFill>
                  <a:srgbClr val="FFFFFF"/>
                </a:solidFill>
                <a:latin typeface="Montserrat"/>
              </a:rPr>
              <a:t>-Sự chuyển dịch của giá chứng khoán bắt nguồn từ một miền của dải, sau một thời gian sẽ có xu thế đi sang miền bên kia của dải. Quan sát này rất có hiệu quả khi dự đoán các mục tiêu về giá.</a:t>
            </a:r>
          </a:p>
        </p:txBody>
      </p:sp>
      <p:sp>
        <p:nvSpPr>
          <p:cNvPr id="6" name="TextBox 6"/>
          <p:cNvSpPr txBox="1"/>
          <p:nvPr/>
        </p:nvSpPr>
        <p:spPr>
          <a:xfrm>
            <a:off x="9714732" y="1296695"/>
            <a:ext cx="7306941" cy="2831461"/>
          </a:xfrm>
          <a:prstGeom prst="rect">
            <a:avLst/>
          </a:prstGeom>
        </p:spPr>
        <p:txBody>
          <a:bodyPr lIns="0" tIns="0" rIns="0" bIns="0" rtlCol="0" anchor="t">
            <a:spAutoFit/>
          </a:bodyPr>
          <a:lstStyle/>
          <a:p>
            <a:pPr>
              <a:lnSpc>
                <a:spcPts val="4529"/>
              </a:lnSpc>
              <a:spcBef>
                <a:spcPct val="0"/>
              </a:spcBef>
            </a:pPr>
            <a:r>
              <a:rPr lang="en-US" sz="3019" spc="30">
                <a:solidFill>
                  <a:srgbClr val="FFFFFF"/>
                </a:solidFill>
                <a:latin typeface="Montserrat"/>
              </a:rPr>
              <a:t>-Các đỉnh và đáy hình thành phía ngoài miền của dải Bollinger bị kéo theo bởi các đỉnh và đáy hình thành phía bên trong miền của dải dẫn tới sự đảo chiều của xu thế hiện tại.</a:t>
            </a:r>
          </a:p>
        </p:txBody>
      </p:sp>
    </p:spTree>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255382" y="2653750"/>
            <a:ext cx="14911118" cy="7095207"/>
          </a:xfrm>
          <a:prstGeom prst="rect">
            <a:avLst/>
          </a:prstGeom>
        </p:spPr>
      </p:pic>
      <p:sp>
        <p:nvSpPr>
          <p:cNvPr id="4" name="TextBox 4"/>
          <p:cNvSpPr txBox="1"/>
          <p:nvPr/>
        </p:nvSpPr>
        <p:spPr>
          <a:xfrm>
            <a:off x="780601" y="1085775"/>
            <a:ext cx="15860680" cy="1207792"/>
          </a:xfrm>
          <a:prstGeom prst="rect">
            <a:avLst/>
          </a:prstGeom>
        </p:spPr>
        <p:txBody>
          <a:bodyPr lIns="0" tIns="0" rIns="0" bIns="0" rtlCol="0" anchor="t">
            <a:spAutoFit/>
          </a:bodyPr>
          <a:lstStyle/>
          <a:p>
            <a:pPr>
              <a:lnSpc>
                <a:spcPts val="4908"/>
              </a:lnSpc>
              <a:spcBef>
                <a:spcPct val="0"/>
              </a:spcBef>
            </a:pPr>
            <a:r>
              <a:rPr lang="en-US" sz="3272" spc="32">
                <a:solidFill>
                  <a:srgbClr val="FFFFFF"/>
                </a:solidFill>
                <a:latin typeface="Montserrat"/>
              </a:rPr>
              <a:t>Dải Bollinger được hình thành gồm ba dải là dải giữa, dải trên và dải dưới. Dải giữa là một đường trung bình trượt giản đơn n thời kỳ.</a:t>
            </a:r>
          </a:p>
        </p:txBody>
      </p:sp>
    </p:spTree>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1554998" y="1822881"/>
            <a:ext cx="5553427" cy="1830607"/>
          </a:xfrm>
          <a:prstGeom prst="rect">
            <a:avLst/>
          </a:prstGeom>
        </p:spPr>
      </p:pic>
      <p:pic>
        <p:nvPicPr>
          <p:cNvPr id="4" name="Picture 4"/>
          <p:cNvPicPr>
            <a:picLocks noChangeAspect="1"/>
          </p:cNvPicPr>
          <p:nvPr/>
        </p:nvPicPr>
        <p:blipFill>
          <a:blip r:embed="rId4"/>
          <a:srcRect/>
          <a:stretch>
            <a:fillRect/>
          </a:stretch>
        </p:blipFill>
        <p:spPr>
          <a:xfrm>
            <a:off x="9724892" y="4279782"/>
            <a:ext cx="7383533" cy="2228598"/>
          </a:xfrm>
          <a:prstGeom prst="rect">
            <a:avLst/>
          </a:prstGeom>
        </p:spPr>
      </p:pic>
      <p:pic>
        <p:nvPicPr>
          <p:cNvPr id="5" name="Picture 5"/>
          <p:cNvPicPr>
            <a:picLocks noChangeAspect="1"/>
          </p:cNvPicPr>
          <p:nvPr/>
        </p:nvPicPr>
        <p:blipFill>
          <a:blip r:embed="rId5"/>
          <a:srcRect/>
          <a:stretch>
            <a:fillRect/>
          </a:stretch>
        </p:blipFill>
        <p:spPr>
          <a:xfrm>
            <a:off x="9724892" y="7134674"/>
            <a:ext cx="7383533" cy="2123626"/>
          </a:xfrm>
          <a:prstGeom prst="rect">
            <a:avLst/>
          </a:prstGeom>
        </p:spPr>
      </p:pic>
      <p:sp>
        <p:nvSpPr>
          <p:cNvPr id="6" name="TextBox 6"/>
          <p:cNvSpPr txBox="1"/>
          <p:nvPr/>
        </p:nvSpPr>
        <p:spPr>
          <a:xfrm>
            <a:off x="646750" y="1737156"/>
            <a:ext cx="10137925" cy="1687629"/>
          </a:xfrm>
          <a:prstGeom prst="rect">
            <a:avLst/>
          </a:prstGeom>
        </p:spPr>
        <p:txBody>
          <a:bodyPr lIns="0" tIns="0" rIns="0" bIns="0" rtlCol="0" anchor="t">
            <a:spAutoFit/>
          </a:bodyPr>
          <a:lstStyle/>
          <a:p>
            <a:pPr>
              <a:lnSpc>
                <a:spcPts val="4526"/>
              </a:lnSpc>
              <a:spcBef>
                <a:spcPct val="0"/>
              </a:spcBef>
            </a:pPr>
            <a:r>
              <a:rPr lang="en-US" sz="3017" spc="30">
                <a:solidFill>
                  <a:srgbClr val="FFFFFF"/>
                </a:solidFill>
                <a:latin typeface="Montserrat"/>
              </a:rPr>
              <a:t>Trong công  thức dưới đây, n là số khoảng thời gian để tính đường trung bình trượt (ví du 20 ngày)</a:t>
            </a:r>
          </a:p>
          <a:p>
            <a:pPr>
              <a:lnSpc>
                <a:spcPts val="4526"/>
              </a:lnSpc>
              <a:spcBef>
                <a:spcPct val="0"/>
              </a:spcBef>
            </a:pPr>
            <a:r>
              <a:rPr lang="en-US" sz="3017" spc="30">
                <a:solidFill>
                  <a:srgbClr val="FFFFFF"/>
                </a:solidFill>
                <a:latin typeface="Montserrat"/>
              </a:rPr>
              <a:t>, Pc, là giá đóng cửa tại từng thời điểm i.</a:t>
            </a:r>
          </a:p>
        </p:txBody>
      </p:sp>
      <p:sp>
        <p:nvSpPr>
          <p:cNvPr id="7" name="TextBox 7"/>
          <p:cNvSpPr txBox="1"/>
          <p:nvPr/>
        </p:nvSpPr>
        <p:spPr>
          <a:xfrm>
            <a:off x="646750" y="4194057"/>
            <a:ext cx="8064615" cy="2820312"/>
          </a:xfrm>
          <a:prstGeom prst="rect">
            <a:avLst/>
          </a:prstGeom>
        </p:spPr>
        <p:txBody>
          <a:bodyPr lIns="0" tIns="0" rIns="0" bIns="0" rtlCol="0" anchor="t">
            <a:spAutoFit/>
          </a:bodyPr>
          <a:lstStyle/>
          <a:p>
            <a:pPr>
              <a:lnSpc>
                <a:spcPts val="4510"/>
              </a:lnSpc>
              <a:spcBef>
                <a:spcPct val="0"/>
              </a:spcBef>
            </a:pPr>
            <a:r>
              <a:rPr lang="en-US" sz="3007" spc="30">
                <a:solidFill>
                  <a:srgbClr val="FFFFFF"/>
                </a:solidFill>
                <a:latin typeface="Montserrat"/>
              </a:rPr>
              <a:t>Dải trên giống như dải giữa nhưng dịch lên một khoảng bằng độ lệch chuẩn (ví dụ độ lệch chuẩn bằng 2).</a:t>
            </a:r>
          </a:p>
          <a:p>
            <a:pPr>
              <a:lnSpc>
                <a:spcPts val="4510"/>
              </a:lnSpc>
              <a:spcBef>
                <a:spcPct val="0"/>
              </a:spcBef>
            </a:pPr>
            <a:r>
              <a:rPr lang="en-US" sz="3007" spc="30">
                <a:solidFill>
                  <a:srgbClr val="FFFFFF"/>
                </a:solidFill>
                <a:latin typeface="Montserrat"/>
              </a:rPr>
              <a:t> Trong công thức dưới đây, D là số độ lệch chuẩn.</a:t>
            </a:r>
          </a:p>
        </p:txBody>
      </p:sp>
      <p:sp>
        <p:nvSpPr>
          <p:cNvPr id="8" name="TextBox 8"/>
          <p:cNvSpPr txBox="1"/>
          <p:nvPr/>
        </p:nvSpPr>
        <p:spPr>
          <a:xfrm>
            <a:off x="646750" y="7442576"/>
            <a:ext cx="7537646" cy="1740327"/>
          </a:xfrm>
          <a:prstGeom prst="rect">
            <a:avLst/>
          </a:prstGeom>
        </p:spPr>
        <p:txBody>
          <a:bodyPr lIns="0" tIns="0" rIns="0" bIns="0" rtlCol="0" anchor="t">
            <a:spAutoFit/>
          </a:bodyPr>
          <a:lstStyle/>
          <a:p>
            <a:pPr>
              <a:lnSpc>
                <a:spcPts val="4679"/>
              </a:lnSpc>
              <a:spcBef>
                <a:spcPct val="0"/>
              </a:spcBef>
            </a:pPr>
            <a:r>
              <a:rPr lang="en-US" sz="3119" spc="31">
                <a:solidFill>
                  <a:srgbClr val="FFFFFF"/>
                </a:solidFill>
                <a:latin typeface="Montserrat"/>
              </a:rPr>
              <a:t>Dải dưới là dải giữa nhưng dịch xuống một khoảng bằng độ lệch chuẩn.</a:t>
            </a:r>
          </a:p>
        </p:txBody>
      </p:sp>
      <p:sp>
        <p:nvSpPr>
          <p:cNvPr id="9" name="TextBox 9"/>
          <p:cNvSpPr txBox="1"/>
          <p:nvPr/>
        </p:nvSpPr>
        <p:spPr>
          <a:xfrm>
            <a:off x="646750" y="651184"/>
            <a:ext cx="10137925" cy="587977"/>
          </a:xfrm>
          <a:prstGeom prst="rect">
            <a:avLst/>
          </a:prstGeom>
        </p:spPr>
        <p:txBody>
          <a:bodyPr lIns="0" tIns="0" rIns="0" bIns="0" rtlCol="0" anchor="t">
            <a:spAutoFit/>
          </a:bodyPr>
          <a:lstStyle/>
          <a:p>
            <a:pPr>
              <a:lnSpc>
                <a:spcPts val="4976"/>
              </a:lnSpc>
              <a:spcBef>
                <a:spcPct val="0"/>
              </a:spcBef>
            </a:pPr>
            <a:r>
              <a:rPr lang="en-US" sz="3317" spc="33">
                <a:solidFill>
                  <a:srgbClr val="FFFFFF"/>
                </a:solidFill>
                <a:latin typeface="Montserrat Bold"/>
              </a:rPr>
              <a:t>Công thức tính</a:t>
            </a:r>
          </a:p>
        </p:txBody>
      </p:sp>
    </p:spTree>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456197" y="3235717"/>
            <a:ext cx="12439704" cy="6620741"/>
          </a:xfrm>
          <a:prstGeom prst="rect">
            <a:avLst/>
          </a:prstGeom>
        </p:spPr>
      </p:pic>
      <p:sp>
        <p:nvSpPr>
          <p:cNvPr id="4" name="TextBox 4"/>
          <p:cNvSpPr txBox="1"/>
          <p:nvPr/>
        </p:nvSpPr>
        <p:spPr>
          <a:xfrm>
            <a:off x="456197" y="621917"/>
            <a:ext cx="17831803" cy="2256675"/>
          </a:xfrm>
          <a:prstGeom prst="rect">
            <a:avLst/>
          </a:prstGeom>
        </p:spPr>
        <p:txBody>
          <a:bodyPr lIns="0" tIns="0" rIns="0" bIns="0" rtlCol="0" anchor="t">
            <a:spAutoFit/>
          </a:bodyPr>
          <a:lstStyle/>
          <a:p>
            <a:pPr>
              <a:lnSpc>
                <a:spcPts val="4529"/>
              </a:lnSpc>
              <a:spcBef>
                <a:spcPct val="0"/>
              </a:spcBef>
            </a:pPr>
            <a:r>
              <a:rPr lang="en-US" sz="3019" spc="30">
                <a:solidFill>
                  <a:srgbClr val="FFFFFF"/>
                </a:solidFill>
                <a:latin typeface="Montserrat"/>
              </a:rPr>
              <a:t>Ông Bollinger gợi ý sử dụng khoảng thời gian 20 ngày để tính đường trung bình trượt giản đơn (như công thức tính dải giữa) và sử dụng độ lệch chuẩn bằng 2. </a:t>
            </a:r>
          </a:p>
          <a:p>
            <a:pPr>
              <a:lnSpc>
                <a:spcPts val="4529"/>
              </a:lnSpc>
              <a:spcBef>
                <a:spcPct val="0"/>
              </a:spcBef>
            </a:pPr>
            <a:r>
              <a:rPr lang="en-US" sz="3019" spc="30">
                <a:solidFill>
                  <a:srgbClr val="FFFFFF"/>
                </a:solidFill>
                <a:latin typeface="Montserrat"/>
              </a:rPr>
              <a:t>Ông cũng chỉ ra rằng sử dụng đường trung bình trượt ít hơn 10 thời kỳ không mang lại kết quả nghiên cứu đáng tin cậy.</a:t>
            </a:r>
          </a:p>
        </p:txBody>
      </p:sp>
      <p:sp>
        <p:nvSpPr>
          <p:cNvPr id="5" name="TextBox 5"/>
          <p:cNvSpPr txBox="1"/>
          <p:nvPr/>
        </p:nvSpPr>
        <p:spPr>
          <a:xfrm>
            <a:off x="13150906" y="8171283"/>
            <a:ext cx="4964577" cy="1685175"/>
          </a:xfrm>
          <a:prstGeom prst="rect">
            <a:avLst/>
          </a:prstGeom>
        </p:spPr>
        <p:txBody>
          <a:bodyPr lIns="0" tIns="0" rIns="0" bIns="0" rtlCol="0" anchor="t">
            <a:spAutoFit/>
          </a:bodyPr>
          <a:lstStyle/>
          <a:p>
            <a:pPr>
              <a:lnSpc>
                <a:spcPts val="4529"/>
              </a:lnSpc>
              <a:spcBef>
                <a:spcPct val="0"/>
              </a:spcBef>
            </a:pPr>
            <a:r>
              <a:rPr lang="en-US" sz="3019" spc="30">
                <a:solidFill>
                  <a:srgbClr val="FFFFFF"/>
                </a:solidFill>
                <a:latin typeface="Montserrat"/>
              </a:rPr>
              <a:t>Hình 6.21 Minh họa các xác định các dự báo của dải Bollinger</a:t>
            </a:r>
          </a:p>
        </p:txBody>
      </p:sp>
    </p:spTree>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655215" y="4301842"/>
            <a:ext cx="6833596" cy="5366789"/>
          </a:xfrm>
          <a:prstGeom prst="rect">
            <a:avLst/>
          </a:prstGeom>
        </p:spPr>
      </p:pic>
      <p:pic>
        <p:nvPicPr>
          <p:cNvPr id="4" name="Picture 4"/>
          <p:cNvPicPr>
            <a:picLocks noChangeAspect="1"/>
          </p:cNvPicPr>
          <p:nvPr/>
        </p:nvPicPr>
        <p:blipFill>
          <a:blip r:embed="rId4"/>
          <a:srcRect/>
          <a:stretch>
            <a:fillRect/>
          </a:stretch>
        </p:blipFill>
        <p:spPr>
          <a:xfrm>
            <a:off x="1028700" y="5812573"/>
            <a:ext cx="7850106" cy="3856058"/>
          </a:xfrm>
          <a:prstGeom prst="rect">
            <a:avLst/>
          </a:prstGeom>
        </p:spPr>
      </p:pic>
      <p:sp>
        <p:nvSpPr>
          <p:cNvPr id="5" name="TextBox 5"/>
          <p:cNvSpPr txBox="1"/>
          <p:nvPr/>
        </p:nvSpPr>
        <p:spPr>
          <a:xfrm>
            <a:off x="764946" y="1812179"/>
            <a:ext cx="14713893" cy="667906"/>
          </a:xfrm>
          <a:prstGeom prst="rect">
            <a:avLst/>
          </a:prstGeom>
        </p:spPr>
        <p:txBody>
          <a:bodyPr lIns="0" tIns="0" rIns="0" bIns="0" rtlCol="0" anchor="t">
            <a:spAutoFit/>
          </a:bodyPr>
          <a:lstStyle/>
          <a:p>
            <a:pPr algn="ctr">
              <a:lnSpc>
                <a:spcPts val="5579"/>
              </a:lnSpc>
              <a:spcBef>
                <a:spcPct val="0"/>
              </a:spcBef>
            </a:pPr>
            <a:r>
              <a:rPr lang="en-US" sz="3719" spc="37">
                <a:solidFill>
                  <a:srgbClr val="FFFFFF"/>
                </a:solidFill>
                <a:latin typeface="Montserrat Bold"/>
              </a:rPr>
              <a:t>Chỉ số sức mạnh tương quan (RSI – Relative Strength Index)</a:t>
            </a:r>
          </a:p>
        </p:txBody>
      </p:sp>
      <p:sp>
        <p:nvSpPr>
          <p:cNvPr id="6" name="TextBox 6"/>
          <p:cNvSpPr txBox="1"/>
          <p:nvPr/>
        </p:nvSpPr>
        <p:spPr>
          <a:xfrm>
            <a:off x="1028700" y="923925"/>
            <a:ext cx="5376118" cy="667906"/>
          </a:xfrm>
          <a:prstGeom prst="rect">
            <a:avLst/>
          </a:prstGeom>
        </p:spPr>
        <p:txBody>
          <a:bodyPr lIns="0" tIns="0" rIns="0" bIns="0" rtlCol="0" anchor="t">
            <a:spAutoFit/>
          </a:bodyPr>
          <a:lstStyle/>
          <a:p>
            <a:pPr algn="ctr">
              <a:lnSpc>
                <a:spcPts val="5579"/>
              </a:lnSpc>
              <a:spcBef>
                <a:spcPct val="0"/>
              </a:spcBef>
            </a:pPr>
            <a:r>
              <a:rPr lang="en-US" sz="3719" spc="37">
                <a:solidFill>
                  <a:srgbClr val="FF1616"/>
                </a:solidFill>
                <a:latin typeface="Montserrat"/>
              </a:rPr>
              <a:t>b. Chỉ báo động lượng</a:t>
            </a:r>
          </a:p>
        </p:txBody>
      </p:sp>
      <p:sp>
        <p:nvSpPr>
          <p:cNvPr id="7" name="TextBox 7"/>
          <p:cNvSpPr txBox="1"/>
          <p:nvPr/>
        </p:nvSpPr>
        <p:spPr>
          <a:xfrm>
            <a:off x="884009" y="2700433"/>
            <a:ext cx="16902751" cy="20776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Đây là chỉ số tương quan phản ánh mức độ nổi trội của một loại chứng khoán so với các chứng khoán thuộc cùng nhóm ngành hoặc toàn bộ thị trường nói chung.</a:t>
            </a:r>
          </a:p>
        </p:txBody>
      </p:sp>
    </p:spTree>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2161113" y="3170781"/>
            <a:ext cx="8124632" cy="4694617"/>
          </a:xfrm>
          <a:prstGeom prst="rect">
            <a:avLst/>
          </a:prstGeom>
        </p:spPr>
      </p:pic>
      <p:sp>
        <p:nvSpPr>
          <p:cNvPr id="4" name="TextBox 4"/>
          <p:cNvSpPr txBox="1"/>
          <p:nvPr/>
        </p:nvSpPr>
        <p:spPr>
          <a:xfrm>
            <a:off x="1028700" y="808267"/>
            <a:ext cx="3619500" cy="786820"/>
          </a:xfrm>
          <a:prstGeom prst="rect">
            <a:avLst/>
          </a:prstGeom>
        </p:spPr>
        <p:txBody>
          <a:bodyPr wrap="square" lIns="0" tIns="0" rIns="0" bIns="0" rtlCol="0" anchor="t">
            <a:spAutoFit/>
          </a:bodyPr>
          <a:lstStyle/>
          <a:p>
            <a:pPr algn="ctr">
              <a:lnSpc>
                <a:spcPts val="6629"/>
              </a:lnSpc>
              <a:spcBef>
                <a:spcPct val="0"/>
              </a:spcBef>
            </a:pPr>
            <a:r>
              <a:rPr lang="en-US" sz="4419" spc="44" dirty="0">
                <a:solidFill>
                  <a:srgbClr val="FFFFFF"/>
                </a:solidFill>
                <a:latin typeface="Montserrat Bold"/>
              </a:rPr>
              <a:t>Momentum</a:t>
            </a:r>
          </a:p>
        </p:txBody>
      </p:sp>
      <p:sp>
        <p:nvSpPr>
          <p:cNvPr id="5" name="TextBox 5"/>
          <p:cNvSpPr txBox="1"/>
          <p:nvPr/>
        </p:nvSpPr>
        <p:spPr>
          <a:xfrm>
            <a:off x="1028700" y="2049578"/>
            <a:ext cx="16230600" cy="1372756"/>
          </a:xfrm>
          <a:prstGeom prst="rect">
            <a:avLst/>
          </a:prstGeom>
        </p:spPr>
        <p:txBody>
          <a:bodyPr lIns="0" tIns="0" rIns="0" bIns="0" rtlCol="0" anchor="t">
            <a:spAutoFit/>
          </a:bodyPr>
          <a:lstStyle/>
          <a:p>
            <a:pPr>
              <a:lnSpc>
                <a:spcPts val="5579"/>
              </a:lnSpc>
              <a:spcBef>
                <a:spcPct val="0"/>
              </a:spcBef>
            </a:pPr>
            <a:r>
              <a:rPr lang="en-US" sz="3719" spc="37" dirty="0" err="1">
                <a:solidFill>
                  <a:srgbClr val="FFFFFF"/>
                </a:solidFill>
                <a:latin typeface="Montserrat"/>
              </a:rPr>
              <a:t>Đây</a:t>
            </a:r>
            <a:r>
              <a:rPr lang="en-US" sz="3719" spc="37" dirty="0">
                <a:solidFill>
                  <a:srgbClr val="FFFFFF"/>
                </a:solidFill>
                <a:latin typeface="Montserrat"/>
              </a:rPr>
              <a:t> </a:t>
            </a:r>
            <a:r>
              <a:rPr lang="en-US" sz="3719" spc="37" dirty="0" err="1">
                <a:solidFill>
                  <a:srgbClr val="FFFFFF"/>
                </a:solidFill>
                <a:latin typeface="Montserrat"/>
              </a:rPr>
              <a:t>là</a:t>
            </a:r>
            <a:r>
              <a:rPr lang="en-US" sz="3719" spc="37" dirty="0">
                <a:solidFill>
                  <a:srgbClr val="FFFFFF"/>
                </a:solidFill>
                <a:latin typeface="Montserrat"/>
              </a:rPr>
              <a:t> </a:t>
            </a:r>
            <a:r>
              <a:rPr lang="en-US" sz="3719" spc="37" dirty="0" err="1">
                <a:solidFill>
                  <a:srgbClr val="FFFFFF"/>
                </a:solidFill>
                <a:latin typeface="Montserrat"/>
              </a:rPr>
              <a:t>chỉ</a:t>
            </a:r>
            <a:r>
              <a:rPr lang="en-US" sz="3719" spc="37" dirty="0">
                <a:solidFill>
                  <a:srgbClr val="FFFFFF"/>
                </a:solidFill>
                <a:latin typeface="Montserrat"/>
              </a:rPr>
              <a:t> </a:t>
            </a:r>
            <a:r>
              <a:rPr lang="en-US" sz="3719" spc="37" dirty="0" err="1">
                <a:solidFill>
                  <a:srgbClr val="FFFFFF"/>
                </a:solidFill>
                <a:latin typeface="Montserrat"/>
              </a:rPr>
              <a:t>báo</a:t>
            </a:r>
            <a:r>
              <a:rPr lang="en-US" sz="3719" spc="37" dirty="0">
                <a:solidFill>
                  <a:srgbClr val="FFFFFF"/>
                </a:solidFill>
                <a:latin typeface="Montserrat"/>
              </a:rPr>
              <a:t> </a:t>
            </a:r>
            <a:r>
              <a:rPr lang="en-US" sz="3719" spc="37" dirty="0" err="1">
                <a:solidFill>
                  <a:srgbClr val="FFFFFF"/>
                </a:solidFill>
                <a:latin typeface="Montserrat"/>
              </a:rPr>
              <a:t>động</a:t>
            </a:r>
            <a:r>
              <a:rPr lang="en-US" sz="3719" spc="37" dirty="0">
                <a:solidFill>
                  <a:srgbClr val="FFFFFF"/>
                </a:solidFill>
                <a:latin typeface="Montserrat"/>
              </a:rPr>
              <a:t> </a:t>
            </a:r>
            <a:r>
              <a:rPr lang="en-US" sz="3719" spc="37" dirty="0" err="1">
                <a:solidFill>
                  <a:srgbClr val="FFFFFF"/>
                </a:solidFill>
                <a:latin typeface="Montserrat"/>
              </a:rPr>
              <a:t>lượng</a:t>
            </a:r>
            <a:r>
              <a:rPr lang="en-US" sz="3719" spc="37" dirty="0">
                <a:solidFill>
                  <a:srgbClr val="FFFFFF"/>
                </a:solidFill>
                <a:latin typeface="Montserrat"/>
              </a:rPr>
              <a:t> </a:t>
            </a:r>
            <a:r>
              <a:rPr lang="en-US" sz="3719" spc="37" dirty="0" err="1">
                <a:solidFill>
                  <a:srgbClr val="FFFFFF"/>
                </a:solidFill>
                <a:latin typeface="Montserrat"/>
              </a:rPr>
              <a:t>cho</a:t>
            </a:r>
            <a:r>
              <a:rPr lang="en-US" sz="3719" spc="37" dirty="0">
                <a:solidFill>
                  <a:srgbClr val="FFFFFF"/>
                </a:solidFill>
                <a:latin typeface="Montserrat"/>
              </a:rPr>
              <a:t> </a:t>
            </a:r>
            <a:r>
              <a:rPr lang="en-US" sz="3719" spc="37" dirty="0" err="1">
                <a:solidFill>
                  <a:srgbClr val="FFFFFF"/>
                </a:solidFill>
                <a:latin typeface="Montserrat"/>
              </a:rPr>
              <a:t>biết</a:t>
            </a:r>
            <a:r>
              <a:rPr lang="en-US" sz="3719" spc="37" dirty="0">
                <a:solidFill>
                  <a:srgbClr val="FFFFFF"/>
                </a:solidFill>
                <a:latin typeface="Montserrat"/>
              </a:rPr>
              <a:t> </a:t>
            </a:r>
            <a:r>
              <a:rPr lang="en-US" sz="3719" spc="37" dirty="0" err="1">
                <a:solidFill>
                  <a:srgbClr val="FFFFFF"/>
                </a:solidFill>
                <a:latin typeface="Montserrat"/>
              </a:rPr>
              <a:t>độ</a:t>
            </a:r>
            <a:r>
              <a:rPr lang="en-US" sz="3719" spc="37" dirty="0">
                <a:solidFill>
                  <a:srgbClr val="FFFFFF"/>
                </a:solidFill>
                <a:latin typeface="Montserrat"/>
              </a:rPr>
              <a:t> </a:t>
            </a:r>
            <a:r>
              <a:rPr lang="en-US" sz="3719" spc="37" dirty="0" err="1">
                <a:solidFill>
                  <a:srgbClr val="FFFFFF"/>
                </a:solidFill>
                <a:latin typeface="Montserrat"/>
              </a:rPr>
              <a:t>mạnh</a:t>
            </a:r>
            <a:r>
              <a:rPr lang="en-US" sz="3719" spc="37" dirty="0">
                <a:solidFill>
                  <a:srgbClr val="FFFFFF"/>
                </a:solidFill>
                <a:latin typeface="Montserrat"/>
              </a:rPr>
              <a:t>, </a:t>
            </a:r>
            <a:r>
              <a:rPr lang="en-US" sz="3719" spc="37" dirty="0" err="1">
                <a:solidFill>
                  <a:srgbClr val="FFFFFF"/>
                </a:solidFill>
                <a:latin typeface="Montserrat"/>
              </a:rPr>
              <a:t>yếu</a:t>
            </a:r>
            <a:r>
              <a:rPr lang="en-US" sz="3719" spc="37" dirty="0">
                <a:solidFill>
                  <a:srgbClr val="FFFFFF"/>
                </a:solidFill>
                <a:latin typeface="Montserrat"/>
              </a:rPr>
              <a:t> </a:t>
            </a:r>
            <a:r>
              <a:rPr lang="en-US" sz="3719" spc="37" dirty="0" err="1">
                <a:solidFill>
                  <a:srgbClr val="FFFFFF"/>
                </a:solidFill>
                <a:latin typeface="Montserrat"/>
              </a:rPr>
              <a:t>của</a:t>
            </a:r>
            <a:r>
              <a:rPr lang="en-US" sz="3719" spc="37" dirty="0">
                <a:solidFill>
                  <a:srgbClr val="FFFFFF"/>
                </a:solidFill>
                <a:latin typeface="Montserrat"/>
              </a:rPr>
              <a:t> xu </a:t>
            </a:r>
            <a:r>
              <a:rPr lang="en-US" sz="3719" spc="37" dirty="0" err="1">
                <a:solidFill>
                  <a:srgbClr val="FFFFFF"/>
                </a:solidFill>
                <a:latin typeface="Montserrat"/>
              </a:rPr>
              <a:t>hướng</a:t>
            </a:r>
            <a:r>
              <a:rPr lang="en-US" sz="3719" spc="37" dirty="0">
                <a:solidFill>
                  <a:srgbClr val="FFFFFF"/>
                </a:solidFill>
                <a:latin typeface="Montserrat"/>
              </a:rPr>
              <a:t> </a:t>
            </a:r>
            <a:r>
              <a:rPr lang="en-US" sz="3719" spc="37" dirty="0" err="1">
                <a:solidFill>
                  <a:srgbClr val="FFFFFF"/>
                </a:solidFill>
                <a:latin typeface="Montserrat"/>
              </a:rPr>
              <a:t>giá</a:t>
            </a:r>
            <a:r>
              <a:rPr lang="en-US" sz="3719" spc="37" dirty="0">
                <a:solidFill>
                  <a:srgbClr val="FFFFFF"/>
                </a:solidFill>
                <a:latin typeface="Montserrat"/>
              </a:rPr>
              <a:t>.</a:t>
            </a:r>
          </a:p>
        </p:txBody>
      </p:sp>
      <p:sp>
        <p:nvSpPr>
          <p:cNvPr id="6" name="TextBox 6"/>
          <p:cNvSpPr txBox="1"/>
          <p:nvPr/>
        </p:nvSpPr>
        <p:spPr>
          <a:xfrm>
            <a:off x="10887887" y="3347460"/>
            <a:ext cx="5237610" cy="3487306"/>
          </a:xfrm>
          <a:prstGeom prst="rect">
            <a:avLst/>
          </a:prstGeom>
        </p:spPr>
        <p:txBody>
          <a:bodyPr lIns="0" tIns="0" rIns="0" bIns="0" rtlCol="0" anchor="t">
            <a:spAutoFit/>
          </a:bodyPr>
          <a:lstStyle/>
          <a:p>
            <a:pPr>
              <a:lnSpc>
                <a:spcPts val="5579"/>
              </a:lnSpc>
              <a:spcBef>
                <a:spcPct val="0"/>
              </a:spcBef>
            </a:pPr>
            <a:r>
              <a:rPr lang="en-US" sz="3719" spc="37">
                <a:solidFill>
                  <a:srgbClr val="FFFFFF"/>
                </a:solidFill>
                <a:latin typeface="Montserrat"/>
              </a:rPr>
              <a:t>Khi Momentum cắt đường số 0 từ dưới lên hay từ trên xuống sẽ cho dấu hiệu mua vào hay bán ra. </a:t>
            </a:r>
          </a:p>
        </p:txBody>
      </p:sp>
      <p:sp>
        <p:nvSpPr>
          <p:cNvPr id="7" name="TextBox 7"/>
          <p:cNvSpPr txBox="1"/>
          <p:nvPr/>
        </p:nvSpPr>
        <p:spPr>
          <a:xfrm>
            <a:off x="668436" y="8319890"/>
            <a:ext cx="16951128" cy="1262664"/>
          </a:xfrm>
          <a:prstGeom prst="rect">
            <a:avLst/>
          </a:prstGeom>
        </p:spPr>
        <p:txBody>
          <a:bodyPr lIns="0" tIns="0" rIns="0" bIns="0" rtlCol="0" anchor="t">
            <a:spAutoFit/>
          </a:bodyPr>
          <a:lstStyle/>
          <a:p>
            <a:pPr algn="ctr">
              <a:lnSpc>
                <a:spcPts val="5136"/>
              </a:lnSpc>
              <a:spcBef>
                <a:spcPct val="0"/>
              </a:spcBef>
            </a:pPr>
            <a:r>
              <a:rPr lang="en-US" sz="3424" spc="34">
                <a:solidFill>
                  <a:srgbClr val="FFFFFF"/>
                </a:solidFill>
                <a:latin typeface="Montserrat"/>
              </a:rPr>
              <a:t>Khi Momentum đang tăng hay đang giảm phía dưới hay phía trên đường số 0 cũng cho dấu hiệu về xu hướng giá hiện tại mạnh dẫn hay yếu dần.</a:t>
            </a:r>
          </a:p>
        </p:txBody>
      </p:sp>
    </p:spTree>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a:grpSpLocks noChangeAspect="1"/>
          </p:cNvGrpSpPr>
          <p:nvPr/>
        </p:nvGrpSpPr>
        <p:grpSpPr>
          <a:xfrm>
            <a:off x="8046005" y="-90854"/>
            <a:ext cx="12985223" cy="10468707"/>
            <a:chOff x="0" y="0"/>
            <a:chExt cx="6553200" cy="5283200"/>
          </a:xfrm>
        </p:grpSpPr>
        <p:sp>
          <p:nvSpPr>
            <p:cNvPr id="4" name="Freeform 4"/>
            <p:cNvSpPr/>
            <p:nvPr/>
          </p:nvSpPr>
          <p:spPr>
            <a:xfrm>
              <a:off x="0" y="0"/>
              <a:ext cx="6553200" cy="5283200"/>
            </a:xfrm>
            <a:custGeom>
              <a:avLst/>
              <a:gdLst/>
              <a:ahLst/>
              <a:cxnLst/>
              <a:rect l="l" t="t" r="r" b="b"/>
              <a:pathLst>
                <a:path w="6553200" h="5283200">
                  <a:moveTo>
                    <a:pt x="2844419" y="0"/>
                  </a:moveTo>
                  <a:lnTo>
                    <a:pt x="2523617" y="514858"/>
                  </a:lnTo>
                  <a:lnTo>
                    <a:pt x="2523617" y="1343152"/>
                  </a:lnTo>
                  <a:lnTo>
                    <a:pt x="1575562" y="2865501"/>
                  </a:lnTo>
                  <a:lnTo>
                    <a:pt x="1171194" y="2865501"/>
                  </a:lnTo>
                  <a:lnTo>
                    <a:pt x="348615" y="4186301"/>
                  </a:lnTo>
                  <a:lnTo>
                    <a:pt x="348615" y="4723638"/>
                  </a:lnTo>
                  <a:lnTo>
                    <a:pt x="0" y="5283200"/>
                  </a:lnTo>
                  <a:lnTo>
                    <a:pt x="4224782" y="5283200"/>
                  </a:lnTo>
                  <a:lnTo>
                    <a:pt x="4224782" y="4723511"/>
                  </a:lnTo>
                  <a:lnTo>
                    <a:pt x="5047361" y="3134106"/>
                  </a:lnTo>
                  <a:lnTo>
                    <a:pt x="5674741" y="3134106"/>
                  </a:lnTo>
                  <a:lnTo>
                    <a:pt x="6385814" y="1813306"/>
                  </a:lnTo>
                  <a:lnTo>
                    <a:pt x="6385814" y="1275969"/>
                  </a:lnTo>
                  <a:lnTo>
                    <a:pt x="6553200" y="1007364"/>
                  </a:lnTo>
                  <a:lnTo>
                    <a:pt x="6553200" y="0"/>
                  </a:lnTo>
                  <a:close/>
                </a:path>
              </a:pathLst>
            </a:custGeom>
            <a:blipFill>
              <a:blip r:embed="rId3"/>
              <a:stretch>
                <a:fillRect l="-10389" r="-10389"/>
              </a:stretch>
            </a:blip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309" y="7398280"/>
            <a:ext cx="1848781" cy="2888720"/>
          </a:xfrm>
          <a:prstGeom prst="rect">
            <a:avLst/>
          </a:prstGeom>
        </p:spPr>
      </p:pic>
      <p:sp>
        <p:nvSpPr>
          <p:cNvPr id="6" name="TextBox 6"/>
          <p:cNvSpPr txBox="1"/>
          <p:nvPr/>
        </p:nvSpPr>
        <p:spPr>
          <a:xfrm>
            <a:off x="1319844" y="933450"/>
            <a:ext cx="13218773" cy="3036985"/>
          </a:xfrm>
          <a:prstGeom prst="rect">
            <a:avLst/>
          </a:prstGeom>
        </p:spPr>
        <p:txBody>
          <a:bodyPr lIns="0" tIns="0" rIns="0" bIns="0" rtlCol="0" anchor="t">
            <a:spAutoFit/>
          </a:bodyPr>
          <a:lstStyle/>
          <a:p>
            <a:pPr>
              <a:lnSpc>
                <a:spcPts val="11999"/>
              </a:lnSpc>
            </a:pPr>
            <a:r>
              <a:rPr lang="en-US" sz="9999" dirty="0">
                <a:solidFill>
                  <a:srgbClr val="FFFFFF"/>
                </a:solidFill>
                <a:latin typeface="Poppins Bold"/>
              </a:rPr>
              <a:t>1.6.3. CHỈ BÁO SỨC MẠNH THỊ TRƯỜNG</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7215</Words>
  <Application>Microsoft Office PowerPoint</Application>
  <PresentationFormat>Custom</PresentationFormat>
  <Paragraphs>302</Paragraphs>
  <Slides>119</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119</vt:i4>
      </vt:variant>
    </vt:vector>
  </HeadingPairs>
  <TitlesOfParts>
    <vt:vector size="131" baseType="lpstr">
      <vt:lpstr>Times New Roman</vt:lpstr>
      <vt:lpstr>CS Gordon Serif</vt:lpstr>
      <vt:lpstr>Poppins</vt:lpstr>
      <vt:lpstr>Calibri</vt:lpstr>
      <vt:lpstr>Poppins Bold</vt:lpstr>
      <vt:lpstr>Montserrat</vt:lpstr>
      <vt:lpstr>Open Sans</vt:lpstr>
      <vt:lpstr>DejaVu Serif Bold</vt:lpstr>
      <vt:lpstr>Montserrat Bold</vt:lpstr>
      <vt:lpstr>Arial</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kỹ thuật</dc:title>
  <dc:creator>Administrator</dc:creator>
  <cp:lastModifiedBy>Administrator</cp:lastModifiedBy>
  <cp:revision>7</cp:revision>
  <dcterms:created xsi:type="dcterms:W3CDTF">2006-08-16T00:00:00Z</dcterms:created>
  <dcterms:modified xsi:type="dcterms:W3CDTF">2023-03-09T15:35:48Z</dcterms:modified>
  <dc:identifier>DAFaPsUcTJg</dc:identifier>
</cp:coreProperties>
</file>